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70" r:id="rId3"/>
    <p:sldId id="272" r:id="rId4"/>
    <p:sldId id="268" r:id="rId5"/>
    <p:sldId id="269" r:id="rId6"/>
    <p:sldId id="266" r:id="rId7"/>
    <p:sldId id="271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FF"/>
    <a:srgbClr val="0000CC"/>
    <a:srgbClr val="FF9966"/>
    <a:srgbClr val="FF6600"/>
    <a:srgbClr val="FF0000"/>
    <a:srgbClr val="FF00FF"/>
    <a:srgbClr val="0D4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D75AA-1DD4-44DB-9D74-DBD9D12FE22A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C75A7-D22A-4646-8E14-1169083E1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2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Który jest ruchomy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173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Który jest ruchomy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173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B86-ED78-4458-905D-E0728490C86B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F3F15-C3F0-48F2-B786-0E3890129DB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B86-ED78-4458-905D-E0728490C86B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F15-C3F0-48F2-B786-0E3890129DB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B86-ED78-4458-905D-E0728490C86B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F15-C3F0-48F2-B786-0E3890129DB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16DB86-ED78-4458-905D-E0728490C86B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7F3F15-C3F0-48F2-B786-0E3890129DBF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B86-ED78-4458-905D-E0728490C86B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F3F15-C3F0-48F2-B786-0E3890129DBF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16DB86-ED78-4458-905D-E0728490C86B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7F3F15-C3F0-48F2-B786-0E3890129DBF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916DB86-ED78-4458-905D-E0728490C86B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07F3F15-C3F0-48F2-B786-0E3890129DBF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B86-ED78-4458-905D-E0728490C86B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F3F15-C3F0-48F2-B786-0E3890129DBF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B86-ED78-4458-905D-E0728490C86B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F3F15-C3F0-48F2-B786-0E3890129DB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16DB86-ED78-4458-905D-E0728490C86B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7F3F15-C3F0-48F2-B786-0E3890129DB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16DB86-ED78-4458-905D-E0728490C86B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7F3F15-C3F0-48F2-B786-0E3890129DBF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916DB86-ED78-4458-905D-E0728490C86B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07F3F15-C3F0-48F2-B786-0E3890129DB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27984" y="4941168"/>
            <a:ext cx="4572000" cy="936750"/>
          </a:xfrm>
        </p:spPr>
        <p:txBody>
          <a:bodyPr>
            <a:normAutofit/>
          </a:bodyPr>
          <a:lstStyle/>
          <a:p>
            <a:pPr algn="r"/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Agata Białek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5894844" cy="92659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9512" y="602128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ESO </a:t>
            </a:r>
            <a:r>
              <a:rPr lang="pl-PL" sz="3200" i="1" dirty="0" err="1" smtClean="0"/>
              <a:t>workshop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4611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/>
          <p:cNvSpPr txBox="1">
            <a:spLocks/>
          </p:cNvSpPr>
          <p:nvPr/>
        </p:nvSpPr>
        <p:spPr>
          <a:xfrm>
            <a:off x="347424" y="1463040"/>
            <a:ext cx="7680960" cy="48462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 smtClean="0"/>
              <a:t>Spin-off company founded in 2014 by engineers and managers from Centrum </a:t>
            </a:r>
            <a:r>
              <a:rPr lang="en-GB" sz="2400" dirty="0" err="1" smtClean="0"/>
              <a:t>Badań</a:t>
            </a:r>
            <a:r>
              <a:rPr lang="en-GB" sz="2400" dirty="0" smtClean="0"/>
              <a:t> </a:t>
            </a:r>
            <a:r>
              <a:rPr lang="en-GB" sz="2400" dirty="0" err="1" smtClean="0"/>
              <a:t>Kosmicznych</a:t>
            </a:r>
            <a:r>
              <a:rPr lang="en-GB" sz="2400" dirty="0" smtClean="0"/>
              <a:t> PAN and KW Mechatronics Sp. z o. 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400" i="1" dirty="0" smtClean="0"/>
          </a:p>
          <a:p>
            <a:pPr algn="just"/>
            <a:r>
              <a:rPr lang="en-GB" sz="2400" u="sng" dirty="0" smtClean="0"/>
              <a:t>Areas of expertise</a:t>
            </a:r>
            <a:r>
              <a:rPr lang="en-GB" sz="2400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 smtClean="0"/>
              <a:t>Thermal subsystems of space instruments and satellites (simulation &amp; design &amp; manufacturing)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 smtClean="0"/>
              <a:t>Space robotics (simulation &amp; design)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 smtClean="0"/>
              <a:t>Space </a:t>
            </a:r>
            <a:r>
              <a:rPr lang="pl-PL" sz="2200" dirty="0" err="1" smtClean="0"/>
              <a:t>subsystems</a:t>
            </a:r>
            <a:r>
              <a:rPr lang="pl-PL" sz="2200" dirty="0" smtClean="0"/>
              <a:t> </a:t>
            </a:r>
            <a:r>
              <a:rPr lang="en-GB" sz="2200" dirty="0" smtClean="0"/>
              <a:t>(simulation &amp; design)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7182"/>
            <a:ext cx="4543534" cy="7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az 6" descr="DSC050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7" b="27875"/>
          <a:stretch>
            <a:fillRect/>
          </a:stretch>
        </p:blipFill>
        <p:spPr bwMode="auto">
          <a:xfrm>
            <a:off x="5867400" y="1484313"/>
            <a:ext cx="2216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latin typeface="Calibri"/>
                <a:ea typeface="ＭＳ Ｐゴシック" charset="0"/>
                <a:cs typeface="Calibri"/>
              </a:rPr>
              <a:t>A</a:t>
            </a:r>
            <a:r>
              <a:rPr lang="en-GB" dirty="0" err="1" smtClean="0">
                <a:latin typeface="Calibri"/>
                <a:ea typeface="ＭＳ Ｐゴシック" charset="0"/>
                <a:cs typeface="Calibri"/>
              </a:rPr>
              <a:t>ctivities</a:t>
            </a:r>
            <a:endParaRPr lang="en-GB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4846638" cy="478155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GB" altLang="en-US" sz="2400" dirty="0" smtClean="0">
                <a:latin typeface="Calibri" pitchFamily="34" charset="0"/>
              </a:rPr>
              <a:t>Ongoing activities:</a:t>
            </a:r>
          </a:p>
          <a:p>
            <a:pPr lvl="1" algn="just"/>
            <a:r>
              <a:rPr lang="en-GB" altLang="en-US" sz="2000" dirty="0" smtClean="0">
                <a:latin typeface="Calibri" pitchFamily="34" charset="0"/>
              </a:rPr>
              <a:t>Thermal control system simulations, tests and correlation</a:t>
            </a:r>
          </a:p>
          <a:p>
            <a:pPr lvl="1" algn="just"/>
            <a:r>
              <a:rPr lang="en-GB" altLang="en-US" sz="2000" dirty="0" smtClean="0">
                <a:latin typeface="Calibri" pitchFamily="34" charset="0"/>
              </a:rPr>
              <a:t>Thermal control system hardware development and verification: MLI and test bed system</a:t>
            </a:r>
          </a:p>
          <a:p>
            <a:pPr algn="just"/>
            <a:r>
              <a:rPr lang="en-GB" altLang="en-US" sz="2400" dirty="0" smtClean="0">
                <a:latin typeface="Calibri" pitchFamily="34" charset="0"/>
              </a:rPr>
              <a:t>Future plans</a:t>
            </a:r>
          </a:p>
          <a:p>
            <a:pPr lvl="1" algn="just"/>
            <a:r>
              <a:rPr lang="en-GB" altLang="en-US" sz="2000" dirty="0" smtClean="0">
                <a:latin typeface="Calibri" pitchFamily="34" charset="0"/>
              </a:rPr>
              <a:t>Development of numerical tools for thermal tests and test results correlation</a:t>
            </a:r>
          </a:p>
          <a:p>
            <a:pPr lvl="1" algn="just"/>
            <a:r>
              <a:rPr lang="en-GB" altLang="en-US" sz="2000" dirty="0" smtClean="0">
                <a:latin typeface="Calibri" pitchFamily="34" charset="0"/>
              </a:rPr>
              <a:t>Development of the technology for 3D shaping the MLI</a:t>
            </a:r>
            <a:endParaRPr lang="pl-PL" altLang="en-US" sz="2000" dirty="0" smtClean="0">
              <a:latin typeface="Calibri" pitchFamily="34" charset="0"/>
            </a:endParaRPr>
          </a:p>
          <a:p>
            <a:pPr lvl="1" algn="just"/>
            <a:r>
              <a:rPr lang="pl-PL" sz="2000" dirty="0" err="1" smtClean="0">
                <a:latin typeface="Calibri"/>
                <a:ea typeface="ＭＳ Ｐゴシック" charset="0"/>
                <a:cs typeface="Calibri"/>
              </a:rPr>
              <a:t>Developement</a:t>
            </a:r>
            <a:r>
              <a:rPr lang="pl-PL" sz="2000" dirty="0" smtClean="0">
                <a:latin typeface="Calibri"/>
                <a:ea typeface="ＭＳ Ｐゴシック" charset="0"/>
                <a:cs typeface="Calibri"/>
              </a:rPr>
              <a:t> and </a:t>
            </a:r>
            <a:r>
              <a:rPr lang="pl-PL" sz="2000" dirty="0" err="1" smtClean="0">
                <a:latin typeface="Calibri"/>
                <a:ea typeface="ＭＳ Ｐゴシック" charset="0"/>
                <a:cs typeface="Calibri"/>
              </a:rPr>
              <a:t>desing</a:t>
            </a:r>
            <a:r>
              <a:rPr lang="pl-PL" sz="2000" dirty="0" smtClean="0">
                <a:latin typeface="Calibri"/>
                <a:ea typeface="ＭＳ Ｐゴシック" charset="0"/>
                <a:cs typeface="Calibri"/>
              </a:rPr>
              <a:t> of </a:t>
            </a:r>
            <a:r>
              <a:rPr lang="pl-PL" sz="2000" dirty="0" err="1" smtClean="0">
                <a:latin typeface="Calibri"/>
                <a:ea typeface="ＭＳ Ｐゴシック" charset="0"/>
                <a:cs typeface="Calibri"/>
              </a:rPr>
              <a:t>precise</a:t>
            </a:r>
            <a:r>
              <a:rPr lang="pl-PL" sz="20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pl-PL" sz="2000" dirty="0" err="1">
                <a:latin typeface="Calibri"/>
                <a:ea typeface="ＭＳ Ｐゴシック" charset="0"/>
                <a:cs typeface="Calibri"/>
              </a:rPr>
              <a:t>isostatic</a:t>
            </a:r>
            <a:r>
              <a:rPr lang="pl-PL" sz="20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pl-PL" sz="2000" dirty="0" err="1">
                <a:latin typeface="Calibri"/>
                <a:ea typeface="ＭＳ Ｐゴシック" charset="0"/>
                <a:cs typeface="Calibri"/>
              </a:rPr>
              <a:t>actuators</a:t>
            </a:r>
            <a:r>
              <a:rPr lang="pl-PL" sz="20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pl-PL" sz="2000" dirty="0" err="1">
                <a:latin typeface="Calibri"/>
                <a:ea typeface="ＭＳ Ｐゴシック" charset="0"/>
                <a:cs typeface="Calibri"/>
              </a:rPr>
              <a:t>dedicated</a:t>
            </a:r>
            <a:r>
              <a:rPr lang="pl-PL" sz="2000" dirty="0">
                <a:latin typeface="Calibri"/>
                <a:ea typeface="ＭＳ Ｐゴシック" charset="0"/>
                <a:cs typeface="Calibri"/>
              </a:rPr>
              <a:t> for </a:t>
            </a:r>
            <a:r>
              <a:rPr lang="pl-PL" sz="2000" dirty="0" err="1">
                <a:latin typeface="Calibri"/>
                <a:ea typeface="ＭＳ Ｐゴシック" charset="0"/>
                <a:cs typeface="Calibri"/>
              </a:rPr>
              <a:t>mirrors</a:t>
            </a:r>
            <a:endParaRPr lang="en-GB" altLang="en-US" sz="2000" dirty="0" smtClean="0">
              <a:latin typeface="Calibri" pitchFamily="34" charset="0"/>
            </a:endParaRPr>
          </a:p>
          <a:p>
            <a:pPr algn="just"/>
            <a:endParaRPr lang="en-GB" altLang="en-US" dirty="0" smtClean="0">
              <a:latin typeface="Calibri" pitchFamily="34" charset="0"/>
            </a:endParaRPr>
          </a:p>
        </p:txBody>
      </p:sp>
      <p:pic>
        <p:nvPicPr>
          <p:cNvPr id="19463" name="Obraz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2010" r="3668"/>
          <a:stretch>
            <a:fillRect/>
          </a:stretch>
        </p:blipFill>
        <p:spPr bwMode="auto">
          <a:xfrm>
            <a:off x="5922963" y="3429000"/>
            <a:ext cx="21050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zakrzywiony 3"/>
          <p:cNvCxnSpPr/>
          <p:nvPr/>
        </p:nvCxnSpPr>
        <p:spPr>
          <a:xfrm rot="10800000" flipH="1" flipV="1">
            <a:off x="5795963" y="2276475"/>
            <a:ext cx="55562" cy="2081213"/>
          </a:xfrm>
          <a:prstGeom prst="curvedConnector3">
            <a:avLst>
              <a:gd name="adj1" fmla="val -122571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zakrzywiony 13"/>
          <p:cNvCxnSpPr/>
          <p:nvPr/>
        </p:nvCxnSpPr>
        <p:spPr>
          <a:xfrm flipH="1" flipV="1">
            <a:off x="8101013" y="2276475"/>
            <a:ext cx="53975" cy="2081213"/>
          </a:xfrm>
          <a:prstGeom prst="curvedConnector3">
            <a:avLst>
              <a:gd name="adj1" fmla="val -122571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załka w dół 10"/>
          <p:cNvSpPr/>
          <p:nvPr/>
        </p:nvSpPr>
        <p:spPr>
          <a:xfrm>
            <a:off x="6659563" y="5300663"/>
            <a:ext cx="504825" cy="3603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7" name="pole tekstowe 11"/>
          <p:cNvSpPr txBox="1">
            <a:spLocks noChangeArrowheads="1"/>
          </p:cNvSpPr>
          <p:nvPr/>
        </p:nvSpPr>
        <p:spPr bwMode="auto">
          <a:xfrm>
            <a:off x="5292725" y="5876925"/>
            <a:ext cx="338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/>
              <a:t>Correlated  analyses parameters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7182"/>
            <a:ext cx="4543534" cy="7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latin typeface="Calibri"/>
                <a:ea typeface="ＭＳ Ｐゴシック" charset="0"/>
                <a:cs typeface="Calibri"/>
              </a:rPr>
              <a:t>O</a:t>
            </a:r>
            <a:r>
              <a:rPr lang="en-GB" dirty="0" err="1" smtClean="0">
                <a:latin typeface="Calibri"/>
                <a:ea typeface="ＭＳ Ｐゴシック" charset="0"/>
                <a:cs typeface="Calibri"/>
              </a:rPr>
              <a:t>ngoing</a:t>
            </a:r>
            <a:r>
              <a:rPr lang="en-GB" dirty="0" smtClean="0">
                <a:latin typeface="Calibri"/>
                <a:ea typeface="ＭＳ Ｐゴシック" charset="0"/>
                <a:cs typeface="Calibri"/>
              </a:rPr>
              <a:t> activities</a:t>
            </a:r>
            <a:endParaRPr lang="en-GB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pl-PL" altLang="en-US" sz="3200" dirty="0" smtClean="0">
                <a:latin typeface="Calibri" pitchFamily="34" charset="0"/>
              </a:rPr>
              <a:t>3D MLI</a:t>
            </a:r>
            <a:r>
              <a:rPr lang="pl-PL" altLang="en-US" sz="1400" dirty="0" smtClean="0">
                <a:latin typeface="Calibri" pitchFamily="34" charset="0"/>
              </a:rPr>
              <a:t>		</a:t>
            </a:r>
            <a:r>
              <a:rPr lang="pl-PL" altLang="en-US" dirty="0" smtClean="0">
                <a:latin typeface="Calibri" pitchFamily="34" charset="0"/>
              </a:rPr>
              <a:t>	      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pl-PL" altLang="en-US" dirty="0">
              <a:latin typeface="Calibri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pl-PL" altLang="en-US" dirty="0" smtClean="0">
              <a:latin typeface="Calibri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en-US" sz="2800" dirty="0">
                <a:latin typeface="Calibri" pitchFamily="34" charset="0"/>
              </a:rPr>
              <a:t> </a:t>
            </a:r>
            <a:r>
              <a:rPr lang="pl-PL" altLang="en-US" sz="2800" dirty="0" smtClean="0">
                <a:latin typeface="Calibri" pitchFamily="34" charset="0"/>
              </a:rPr>
              <a:t>                         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en-US" sz="4400" dirty="0">
                <a:latin typeface="Calibri" pitchFamily="34" charset="0"/>
              </a:rPr>
              <a:t> </a:t>
            </a:r>
            <a:r>
              <a:rPr lang="pl-PL" altLang="en-US" sz="4400" dirty="0" smtClean="0">
                <a:latin typeface="Calibri" pitchFamily="34" charset="0"/>
              </a:rPr>
              <a:t>                             </a:t>
            </a:r>
            <a:r>
              <a:rPr lang="pl-PL" altLang="en-US" sz="4400" dirty="0" smtClean="0"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pl-PL" altLang="en-US" sz="4400" dirty="0" smtClean="0">
                <a:latin typeface="Calibri" pitchFamily="34" charset="0"/>
              </a:rPr>
              <a:t>	</a:t>
            </a:r>
            <a:r>
              <a:rPr lang="pl-PL" altLang="en-US" sz="3200" dirty="0" smtClean="0">
                <a:latin typeface="Calibri" pitchFamily="34" charset="0"/>
              </a:rPr>
              <a:t>			</a:t>
            </a:r>
            <a:endParaRPr lang="en-GB" altLang="en-US" sz="3200" dirty="0" smtClean="0">
              <a:latin typeface="Calibri" pitchFamily="34" charset="0"/>
            </a:endParaRPr>
          </a:p>
        </p:txBody>
      </p:sp>
      <p:pic>
        <p:nvPicPr>
          <p:cNvPr id="174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636838"/>
            <a:ext cx="18716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09788"/>
            <a:ext cx="32019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3703637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33825"/>
            <a:ext cx="26416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7182"/>
            <a:ext cx="4543534" cy="7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>
                <a:latin typeface="Calibri"/>
                <a:ea typeface="ＭＳ Ｐゴシック" charset="0"/>
                <a:cs typeface="Calibri"/>
              </a:rPr>
              <a:t>O</a:t>
            </a:r>
            <a:r>
              <a:rPr lang="en-GB" dirty="0" err="1" smtClean="0">
                <a:latin typeface="Calibri"/>
                <a:ea typeface="ＭＳ Ｐゴシック" charset="0"/>
                <a:cs typeface="Calibri"/>
              </a:rPr>
              <a:t>ngoing</a:t>
            </a:r>
            <a:r>
              <a:rPr lang="en-GB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GB" dirty="0">
                <a:latin typeface="Calibri"/>
                <a:ea typeface="ＭＳ Ｐゴシック" charset="0"/>
                <a:cs typeface="Calibri"/>
              </a:rPr>
              <a:t>activities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GB" altLang="en-US" sz="2800" dirty="0" smtClean="0">
                <a:latin typeface="Calibri" pitchFamily="34" charset="0"/>
              </a:rPr>
              <a:t>The test bed system for MLI insulation properties determination in 3D configuration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en-GB" altLang="en-US" dirty="0" smtClean="0">
                <a:latin typeface="Calibri" pitchFamily="34" charset="0"/>
              </a:rPr>
              <a:t>		       </a:t>
            </a:r>
            <a:endParaRPr lang="pl-PL" altLang="en-US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pl-PL" altLang="en-US" dirty="0" smtClean="0">
                <a:latin typeface="Calibri" pitchFamily="34" charset="0"/>
              </a:rPr>
              <a:t>                                </a:t>
            </a:r>
            <a:r>
              <a:rPr lang="en-GB" altLang="en-US" dirty="0" smtClean="0">
                <a:latin typeface="Calibri" pitchFamily="34" charset="0"/>
              </a:rPr>
              <a:t>  </a:t>
            </a:r>
            <a:r>
              <a:rPr lang="en-GB" altLang="en-US" dirty="0" smtClean="0"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GB" altLang="en-US" dirty="0">
                <a:latin typeface="Calibri" pitchFamily="34" charset="0"/>
              </a:rPr>
              <a:t>				 </a:t>
            </a:r>
          </a:p>
          <a:p>
            <a:pPr algn="just">
              <a:defRPr/>
            </a:pPr>
            <a:r>
              <a:rPr lang="en-GB" altLang="en-US" dirty="0">
                <a:latin typeface="Calibri" pitchFamily="34" charset="0"/>
              </a:rPr>
              <a:t>                                      	</a:t>
            </a:r>
            <a:r>
              <a:rPr lang="pl-PL" altLang="en-US" dirty="0" smtClean="0">
                <a:latin typeface="Calibri" pitchFamily="34" charset="0"/>
              </a:rPr>
              <a:t>           </a:t>
            </a:r>
            <a:r>
              <a:rPr lang="pl-PL" altLang="en-US" sz="4800" dirty="0" smtClean="0">
                <a:latin typeface="Calibri" pitchFamily="34" charset="0"/>
                <a:sym typeface="Wingdings" panose="05000000000000000000" pitchFamily="2" charset="2"/>
              </a:rPr>
              <a:t></a:t>
            </a:r>
            <a:endParaRPr lang="en-GB" altLang="en-US" dirty="0" smtClean="0">
              <a:latin typeface="Calibri" pitchFamily="34" charset="0"/>
            </a:endParaRPr>
          </a:p>
        </p:txBody>
      </p:sp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20161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92375"/>
            <a:ext cx="3238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711200" y="5373688"/>
            <a:ext cx="12842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ESA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272213" y="5795963"/>
            <a:ext cx="27638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Spacive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 o. o.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7182"/>
            <a:ext cx="4543534" cy="7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3"/>
          <p:cNvGrpSpPr>
            <a:grpSpLocks noChangeAspect="1"/>
          </p:cNvGrpSpPr>
          <p:nvPr/>
        </p:nvGrpSpPr>
        <p:grpSpPr>
          <a:xfrm>
            <a:off x="3851920" y="2959153"/>
            <a:ext cx="5472607" cy="2996581"/>
            <a:chOff x="42734" y="2420888"/>
            <a:chExt cx="6570857" cy="3633240"/>
          </a:xfrm>
        </p:grpSpPr>
        <p:grpSp>
          <p:nvGrpSpPr>
            <p:cNvPr id="18" name="Grupa 2"/>
            <p:cNvGrpSpPr/>
            <p:nvPr/>
          </p:nvGrpSpPr>
          <p:grpSpPr>
            <a:xfrm>
              <a:off x="42734" y="2420888"/>
              <a:ext cx="6570857" cy="3633240"/>
              <a:chOff x="-124565" y="1071546"/>
              <a:chExt cx="9158594" cy="498258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595687">
                <a:off x="1901158" y="1453553"/>
                <a:ext cx="4867275" cy="433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6" name="Łącznik prosty ze strzałką 5"/>
              <p:cNvCxnSpPr/>
              <p:nvPr/>
            </p:nvCxnSpPr>
            <p:spPr>
              <a:xfrm flipH="1">
                <a:off x="4551967" y="1289346"/>
                <a:ext cx="1125774" cy="8409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pole tekstowe 6"/>
              <p:cNvSpPr txBox="1"/>
              <p:nvPr/>
            </p:nvSpPr>
            <p:spPr>
              <a:xfrm>
                <a:off x="5710228" y="1071546"/>
                <a:ext cx="2600753" cy="562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Referent point</a:t>
                </a:r>
                <a:endParaRPr lang="pl-P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464767" y="1289345"/>
                <a:ext cx="2507935" cy="562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Mirror</a:t>
                </a:r>
                <a:endParaRPr lang="pl-P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" name="Łącznik prosty ze strzałką 8"/>
              <p:cNvCxnSpPr/>
              <p:nvPr/>
            </p:nvCxnSpPr>
            <p:spPr>
              <a:xfrm>
                <a:off x="2643174" y="1865531"/>
                <a:ext cx="782162" cy="42046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ze strzałką 9"/>
              <p:cNvCxnSpPr/>
              <p:nvPr/>
            </p:nvCxnSpPr>
            <p:spPr>
              <a:xfrm flipH="1" flipV="1">
                <a:off x="5763646" y="4520338"/>
                <a:ext cx="287973" cy="96727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pole tekstowe 12"/>
              <p:cNvSpPr txBox="1"/>
              <p:nvPr/>
            </p:nvSpPr>
            <p:spPr>
              <a:xfrm>
                <a:off x="5702082" y="5487614"/>
                <a:ext cx="3331947" cy="562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</a:t>
                </a:r>
                <a:r>
                  <a:rPr lang="pl-PL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translational</a:t>
                </a:r>
                <a:r>
                  <a:rPr lang="pl-P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pl-PL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DoF</a:t>
                </a:r>
                <a:endParaRPr lang="pl-P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9" name="Grupa 17"/>
              <p:cNvGrpSpPr/>
              <p:nvPr/>
            </p:nvGrpSpPr>
            <p:grpSpPr>
              <a:xfrm>
                <a:off x="-124565" y="3936635"/>
                <a:ext cx="3592505" cy="2101531"/>
                <a:chOff x="-20637" y="4000504"/>
                <a:chExt cx="3592505" cy="2101531"/>
              </a:xfrm>
            </p:grpSpPr>
            <p:sp>
              <p:nvSpPr>
                <p:cNvPr id="11" name="pole tekstowe 10"/>
                <p:cNvSpPr txBox="1"/>
                <p:nvPr/>
              </p:nvSpPr>
              <p:spPr>
                <a:xfrm>
                  <a:off x="-20637" y="5539102"/>
                  <a:ext cx="3384649" cy="562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 </a:t>
                  </a:r>
                  <a:r>
                    <a:rPr lang="pl-PL" sz="1600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translational</a:t>
                  </a:r>
                  <a:r>
                    <a:rPr lang="pl-PL" sz="16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pl-PL" sz="1600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DoF</a:t>
                  </a:r>
                  <a:endParaRPr lang="pl-PL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2" name="Łącznik prosty ze strzałką 11"/>
                <p:cNvCxnSpPr/>
                <p:nvPr/>
              </p:nvCxnSpPr>
              <p:spPr>
                <a:xfrm rot="5400000" flipH="1" flipV="1">
                  <a:off x="2156171" y="4844697"/>
                  <a:ext cx="831130" cy="57150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Łącznik prosty ze strzałką 14"/>
                <p:cNvCxnSpPr/>
                <p:nvPr/>
              </p:nvCxnSpPr>
              <p:spPr>
                <a:xfrm>
                  <a:off x="2571736" y="4500570"/>
                  <a:ext cx="1000132" cy="158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Łącznik prosty ze strzałką 16"/>
                <p:cNvCxnSpPr/>
                <p:nvPr/>
              </p:nvCxnSpPr>
              <p:spPr>
                <a:xfrm rot="5400000" flipH="1" flipV="1">
                  <a:off x="2572530" y="4499776"/>
                  <a:ext cx="1000132" cy="158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" name="Łącznik prosty ze strzałką 19"/>
            <p:cNvCxnSpPr/>
            <p:nvPr/>
          </p:nvCxnSpPr>
          <p:spPr>
            <a:xfrm>
              <a:off x="3995936" y="4437112"/>
              <a:ext cx="576064" cy="59388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7029400"/>
            <a:ext cx="3779911" cy="19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793561"/>
              </p:ext>
            </p:extLst>
          </p:nvPr>
        </p:nvGraphicFramePr>
        <p:xfrm>
          <a:off x="212056" y="2492896"/>
          <a:ext cx="4143920" cy="2802009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143920"/>
              </a:tblGrid>
              <a:tr h="3097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 smtClean="0"/>
                        <a:t>KEY</a:t>
                      </a:r>
                      <a:r>
                        <a:rPr lang="pl-PL" sz="1400" u="none" strike="noStrike" dirty="0" smtClean="0"/>
                        <a:t> </a:t>
                      </a:r>
                      <a:r>
                        <a:rPr lang="pl-PL" sz="2400" u="none" strike="noStrike" dirty="0" smtClean="0"/>
                        <a:t>CHARACTERISTIC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itchFamily="34" charset="0"/>
                        <a:buChar char="•"/>
                      </a:pPr>
                      <a:r>
                        <a:rPr lang="pl-PL" sz="2000" u="none" strike="noStrike" dirty="0" err="1" smtClean="0"/>
                        <a:t>Two</a:t>
                      </a:r>
                      <a:r>
                        <a:rPr lang="pl-PL" sz="2000" u="none" strike="noStrike" dirty="0" smtClean="0"/>
                        <a:t> </a:t>
                      </a:r>
                      <a:r>
                        <a:rPr lang="pl-PL" sz="2000" u="none" strike="noStrike" dirty="0" err="1" smtClean="0"/>
                        <a:t>types</a:t>
                      </a:r>
                      <a:r>
                        <a:rPr lang="pl-PL" sz="2000" u="none" strike="noStrike" dirty="0" smtClean="0"/>
                        <a:t> of </a:t>
                      </a:r>
                      <a:r>
                        <a:rPr lang="pl-PL" sz="2000" u="none" strike="noStrike" dirty="0" err="1" smtClean="0"/>
                        <a:t>actuators</a:t>
                      </a:r>
                      <a:r>
                        <a:rPr lang="pl-PL" sz="2000" u="none" strike="noStrike" dirty="0" smtClean="0"/>
                        <a:t> - </a:t>
                      </a:r>
                      <a:r>
                        <a:rPr lang="pl-PL" sz="2000" dirty="0" smtClean="0"/>
                        <a:t>1DoF and 2DoF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15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pl-PL" sz="2000" dirty="0" err="1" smtClean="0"/>
                        <a:t>Isostatic</a:t>
                      </a:r>
                      <a:r>
                        <a:rPr lang="pl-PL" sz="2000" dirty="0" smtClean="0"/>
                        <a:t> </a:t>
                      </a:r>
                      <a:r>
                        <a:rPr lang="pl-PL" sz="2000" dirty="0" err="1" smtClean="0"/>
                        <a:t>mirrors</a:t>
                      </a:r>
                      <a:r>
                        <a:rPr lang="pl-PL" sz="2000" dirty="0" smtClean="0"/>
                        <a:t> </a:t>
                      </a:r>
                      <a:r>
                        <a:rPr lang="pl-PL" sz="2000" dirty="0" err="1" smtClean="0"/>
                        <a:t>fixation</a:t>
                      </a:r>
                      <a:endParaRPr lang="pl-PL" sz="2000" dirty="0" smtClean="0"/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158"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itchFamily="34" charset="0"/>
                        <a:buChar char="•"/>
                      </a:pPr>
                      <a:r>
                        <a:rPr lang="pl-PL" sz="2000" dirty="0" smtClean="0"/>
                        <a:t>High </a:t>
                      </a:r>
                      <a:r>
                        <a:rPr lang="pl-PL" sz="2000" dirty="0" err="1" smtClean="0"/>
                        <a:t>accuracy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15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pl-PL" sz="2000" dirty="0" smtClean="0"/>
                        <a:t>IP 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15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pl-PL" sz="2000" dirty="0" err="1" smtClean="0"/>
                        <a:t>Can</a:t>
                      </a:r>
                      <a:r>
                        <a:rPr lang="pl-PL" sz="2000" dirty="0" smtClean="0"/>
                        <a:t> be </a:t>
                      </a:r>
                      <a:r>
                        <a:rPr lang="pl-PL" sz="2000" dirty="0" err="1" smtClean="0"/>
                        <a:t>controled</a:t>
                      </a:r>
                      <a:r>
                        <a:rPr lang="pl-PL" sz="2000" dirty="0" smtClean="0"/>
                        <a:t> by </a:t>
                      </a:r>
                      <a:r>
                        <a:rPr lang="pl-PL" sz="2000" dirty="0" err="1" smtClean="0"/>
                        <a:t>wireless</a:t>
                      </a:r>
                      <a:r>
                        <a:rPr lang="pl-PL" sz="2000" dirty="0" smtClean="0"/>
                        <a:t> driver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2" name="Obraz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7182"/>
            <a:ext cx="4543534" cy="714185"/>
          </a:xfrm>
          <a:prstGeom prst="rect">
            <a:avLst/>
          </a:prstGeom>
        </p:spPr>
      </p:pic>
      <p:sp>
        <p:nvSpPr>
          <p:cNvPr id="24" name="Tytuł 2"/>
          <p:cNvSpPr>
            <a:spLocks noGrp="1"/>
          </p:cNvSpPr>
          <p:nvPr>
            <p:ph type="title"/>
          </p:nvPr>
        </p:nvSpPr>
        <p:spPr>
          <a:xfrm>
            <a:off x="352426" y="1138064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ＭＳ Ｐゴシック" charset="0"/>
                <a:cs typeface="Calibri"/>
              </a:rPr>
              <a:t>Design and development of </a:t>
            </a:r>
            <a:r>
              <a:rPr lang="pl-PL" dirty="0" err="1">
                <a:latin typeface="Calibri"/>
                <a:ea typeface="ＭＳ Ｐゴシック" charset="0"/>
                <a:cs typeface="Calibri"/>
              </a:rPr>
              <a:t>precise</a:t>
            </a:r>
            <a:r>
              <a:rPr lang="pl-PL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pl-PL" dirty="0" err="1">
                <a:latin typeface="Calibri"/>
                <a:ea typeface="ＭＳ Ｐゴシック" charset="0"/>
                <a:cs typeface="Calibri"/>
              </a:rPr>
              <a:t>isostatic</a:t>
            </a:r>
            <a:r>
              <a:rPr lang="pl-PL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pl-PL" dirty="0" err="1">
                <a:latin typeface="Calibri"/>
                <a:ea typeface="ＭＳ Ｐゴシック" charset="0"/>
                <a:cs typeface="Calibri"/>
              </a:rPr>
              <a:t>actuators</a:t>
            </a:r>
            <a:r>
              <a:rPr lang="pl-PL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pl-PL" dirty="0" err="1">
                <a:latin typeface="Calibri"/>
                <a:ea typeface="ＭＳ Ｐゴシック" charset="0"/>
                <a:cs typeface="Calibri"/>
              </a:rPr>
              <a:t>dedicated</a:t>
            </a:r>
            <a:r>
              <a:rPr lang="pl-PL" dirty="0">
                <a:latin typeface="Calibri"/>
                <a:ea typeface="ＭＳ Ｐゴシック" charset="0"/>
                <a:cs typeface="Calibri"/>
              </a:rPr>
              <a:t> for </a:t>
            </a:r>
            <a:r>
              <a:rPr lang="pl-PL" dirty="0" err="1">
                <a:latin typeface="Calibri"/>
                <a:ea typeface="ＭＳ Ｐゴシック" charset="0"/>
                <a:cs typeface="Calibri"/>
              </a:rPr>
              <a:t>mirrors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ww\Desktop\aktuatory - zdjęcia\20140218_1409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r="8271"/>
          <a:stretch/>
        </p:blipFill>
        <p:spPr bwMode="auto">
          <a:xfrm>
            <a:off x="5555885" y="2636912"/>
            <a:ext cx="3240360" cy="30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28597"/>
              </p:ext>
            </p:extLst>
          </p:nvPr>
        </p:nvGraphicFramePr>
        <p:xfrm>
          <a:off x="179512" y="2780928"/>
          <a:ext cx="5256584" cy="352806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856379"/>
                <a:gridCol w="3400205"/>
              </a:tblGrid>
              <a:tr h="2105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</a:rPr>
                        <a:t>ACTUATORS PARAMETERS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050" b="0" i="0" u="none" strike="noStrike" dirty="0">
                        <a:solidFill>
                          <a:schemeClr val="tx1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  <a:tr h="2325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err="1">
                          <a:solidFill>
                            <a:schemeClr val="bg1"/>
                          </a:solidFill>
                        </a:rPr>
                        <a:t>Range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pl-PL" sz="1600" u="none" strike="noStrike" dirty="0" err="1">
                          <a:solidFill>
                            <a:schemeClr val="bg1"/>
                          </a:solidFill>
                        </a:rPr>
                        <a:t>Drive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</a:rPr>
                        <a:t>20 mm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  <a:tr h="2411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err="1"/>
                        <a:t>Elevation</a:t>
                      </a:r>
                      <a:r>
                        <a:rPr lang="pl-PL" sz="1600" u="none" strike="noStrike" dirty="0"/>
                        <a:t> step </a:t>
                      </a:r>
                      <a:r>
                        <a:rPr lang="pl-PL" sz="1600" u="none" strike="noStrike" dirty="0" err="1"/>
                        <a:t>size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/>
                        <a:t>1,5 </a:t>
                      </a:r>
                      <a:r>
                        <a:rPr lang="pl-PL" sz="1600" u="none" strike="noStrike" dirty="0"/>
                        <a:t>µm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  <a:tr h="2411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err="1"/>
                        <a:t>Elevation</a:t>
                      </a:r>
                      <a:r>
                        <a:rPr lang="pl-PL" sz="1600" u="none" strike="noStrike" dirty="0"/>
                        <a:t> </a:t>
                      </a:r>
                      <a:r>
                        <a:rPr lang="pl-PL" sz="1600" u="none" strike="noStrike" dirty="0" err="1"/>
                        <a:t>accurancy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/>
                        <a:t>±7µm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  <a:tr h="2411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err="1"/>
                        <a:t>Elevation</a:t>
                      </a:r>
                      <a:r>
                        <a:rPr lang="pl-PL" sz="1600" u="none" strike="noStrike" dirty="0"/>
                        <a:t> </a:t>
                      </a:r>
                      <a:r>
                        <a:rPr lang="pl-PL" sz="1600" u="none" strike="noStrike" dirty="0" err="1"/>
                        <a:t>speed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baseline="0" dirty="0" smtClean="0"/>
                        <a:t>0,5 mm/s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  <a:tr h="2411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/>
                        <a:t>Positioning encoding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err="1" smtClean="0"/>
                        <a:t>Incrimental</a:t>
                      </a:r>
                      <a:r>
                        <a:rPr lang="pl-PL" sz="1600" u="none" strike="noStrike" dirty="0" smtClean="0"/>
                        <a:t>/Absolut (in 2mm </a:t>
                      </a:r>
                      <a:r>
                        <a:rPr lang="pl-PL" sz="1600" u="none" strike="noStrike" dirty="0" err="1" smtClean="0"/>
                        <a:t>pool</a:t>
                      </a:r>
                      <a:r>
                        <a:rPr lang="pl-PL" sz="1600" u="none" strike="noStrike" dirty="0" smtClean="0"/>
                        <a:t> </a:t>
                      </a:r>
                      <a:r>
                        <a:rPr lang="pl-PL" sz="1600" u="none" strike="noStrike" dirty="0" err="1" smtClean="0"/>
                        <a:t>lenght</a:t>
                      </a:r>
                      <a:r>
                        <a:rPr lang="pl-PL" sz="1600" u="none" strike="noStrike" dirty="0" smtClean="0"/>
                        <a:t>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  <a:tr h="2411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/>
                        <a:t>Moving force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/>
                        <a:t>&gt;350 N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  <a:tr h="2411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/>
                        <a:t>Holding force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err="1"/>
                        <a:t>Self-locking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  <a:tr h="48239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/>
                        <a:t>Total </a:t>
                      </a:r>
                      <a:r>
                        <a:rPr lang="pl-PL" sz="1600" u="none" strike="noStrike" dirty="0" err="1"/>
                        <a:t>actuator</a:t>
                      </a:r>
                      <a:r>
                        <a:rPr lang="pl-PL" sz="1600" u="none" strike="noStrike" dirty="0"/>
                        <a:t> </a:t>
                      </a:r>
                      <a:r>
                        <a:rPr lang="pl-PL" sz="1600" u="none" strike="noStrike" dirty="0" err="1"/>
                        <a:t>weight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/>
                        <a:t>~ 1,5 kg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  <a:tr h="2411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/>
                        <a:t>Operating voltage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 smtClean="0"/>
                        <a:t>12 V</a:t>
                      </a:r>
                      <a:endParaRPr lang="pl-PL" sz="1600" b="0" i="0" u="none" strike="noStrike" dirty="0" smtClean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  <a:tr h="2411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/>
                        <a:t>Standby current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baseline="0" dirty="0" smtClean="0"/>
                        <a:t>100 </a:t>
                      </a:r>
                      <a:r>
                        <a:rPr lang="pl-PL" sz="1600" u="none" strike="noStrike" baseline="0" dirty="0" err="1" smtClean="0"/>
                        <a:t>mA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  <a:tr h="2411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err="1"/>
                        <a:t>Driving</a:t>
                      </a:r>
                      <a:r>
                        <a:rPr lang="pl-PL" sz="1600" u="none" strike="noStrike" dirty="0"/>
                        <a:t> </a:t>
                      </a:r>
                      <a:r>
                        <a:rPr lang="pl-PL" sz="1600" u="none" strike="noStrike" dirty="0" err="1"/>
                        <a:t>current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/>
                        <a:t>600 </a:t>
                      </a:r>
                      <a:r>
                        <a:rPr lang="pl-PL" sz="1600" u="none" strike="noStrike" dirty="0" err="1"/>
                        <a:t>mA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7029400"/>
            <a:ext cx="3779911" cy="19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7182"/>
            <a:ext cx="4543534" cy="714185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1138064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ＭＳ Ｐゴシック" charset="0"/>
                <a:cs typeface="Calibri"/>
              </a:rPr>
              <a:t>Design and development of </a:t>
            </a:r>
            <a:r>
              <a:rPr lang="pl-PL" dirty="0" err="1">
                <a:latin typeface="Calibri"/>
                <a:ea typeface="ＭＳ Ｐゴシック" charset="0"/>
                <a:cs typeface="Calibri"/>
              </a:rPr>
              <a:t>precise</a:t>
            </a:r>
            <a:r>
              <a:rPr lang="pl-PL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pl-PL" dirty="0" err="1">
                <a:latin typeface="Calibri"/>
                <a:ea typeface="ＭＳ Ｐゴシック" charset="0"/>
                <a:cs typeface="Calibri"/>
              </a:rPr>
              <a:t>isostatic</a:t>
            </a:r>
            <a:r>
              <a:rPr lang="pl-PL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pl-PL" dirty="0" err="1">
                <a:latin typeface="Calibri"/>
                <a:ea typeface="ＭＳ Ｐゴシック" charset="0"/>
                <a:cs typeface="Calibri"/>
              </a:rPr>
              <a:t>actuators</a:t>
            </a:r>
            <a:r>
              <a:rPr lang="pl-PL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pl-PL" dirty="0" err="1">
                <a:latin typeface="Calibri"/>
                <a:ea typeface="ＭＳ Ｐゴシック" charset="0"/>
                <a:cs typeface="Calibri"/>
              </a:rPr>
              <a:t>dedicated</a:t>
            </a:r>
            <a:r>
              <a:rPr lang="pl-PL" dirty="0">
                <a:latin typeface="Calibri"/>
                <a:ea typeface="ＭＳ Ｐゴシック" charset="0"/>
                <a:cs typeface="Calibri"/>
              </a:rPr>
              <a:t> for </a:t>
            </a:r>
            <a:r>
              <a:rPr lang="pl-PL" dirty="0" err="1">
                <a:latin typeface="Calibri"/>
                <a:ea typeface="ＭＳ Ｐゴシック" charset="0"/>
                <a:cs typeface="Calibri"/>
              </a:rPr>
              <a:t>mirrors</a:t>
            </a:r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555885" y="573481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Actuators designed and developed by CBK PAN in the frame of CTA </a:t>
            </a:r>
            <a:r>
              <a:rPr lang="en-US" dirty="0" smtClean="0"/>
              <a:t>project</a:t>
            </a:r>
            <a:r>
              <a:rPr lang="pl-PL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7182"/>
            <a:ext cx="4543534" cy="71418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75656" y="2492896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Thank you for your attention</a:t>
            </a:r>
            <a:r>
              <a:rPr lang="pl-PL" sz="3600" dirty="0" smtClean="0"/>
              <a:t>!</a:t>
            </a:r>
            <a:endParaRPr lang="en-GB" sz="3600" dirty="0" smtClean="0"/>
          </a:p>
          <a:p>
            <a:pPr algn="ctr"/>
            <a:endParaRPr lang="pl-PL" sz="2400" dirty="0" smtClean="0"/>
          </a:p>
          <a:p>
            <a:pPr algn="ctr"/>
            <a:r>
              <a:rPr lang="en-US" sz="2400" dirty="0" smtClean="0"/>
              <a:t>Contact </a:t>
            </a:r>
            <a:r>
              <a:rPr lang="en-US" sz="2400" dirty="0"/>
              <a:t>details:</a:t>
            </a:r>
          </a:p>
          <a:p>
            <a:pPr algn="ctr"/>
            <a:r>
              <a:rPr lang="pl-PL" sz="2400" dirty="0" smtClean="0"/>
              <a:t>Agata Białek</a:t>
            </a:r>
            <a:endParaRPr lang="en-US" sz="2400" dirty="0"/>
          </a:p>
          <a:p>
            <a:pPr algn="ctr"/>
            <a:r>
              <a:rPr lang="en-US" sz="2400" dirty="0"/>
              <a:t>CEO of </a:t>
            </a:r>
            <a:r>
              <a:rPr lang="en-US" sz="2400" dirty="0" err="1"/>
              <a:t>Spacive</a:t>
            </a:r>
            <a:r>
              <a:rPr lang="en-US" sz="2400" dirty="0"/>
              <a:t> Sp. z o. o.</a:t>
            </a:r>
          </a:p>
          <a:p>
            <a:pPr algn="ctr"/>
            <a:r>
              <a:rPr lang="pl-PL" sz="2400" dirty="0" err="1"/>
              <a:t>a</a:t>
            </a:r>
            <a:r>
              <a:rPr lang="pl-PL" sz="2400" dirty="0" err="1" smtClean="0"/>
              <a:t>bialek</a:t>
            </a:r>
            <a:r>
              <a:rPr lang="en-US" sz="2400" dirty="0" smtClean="0"/>
              <a:t>@spacive.pl</a:t>
            </a:r>
            <a:endParaRPr lang="en-US" sz="2400" dirty="0"/>
          </a:p>
          <a:p>
            <a:pPr algn="ctr"/>
            <a:endParaRPr lang="pl-PL" sz="2400" dirty="0" smtClean="0"/>
          </a:p>
          <a:p>
            <a:endParaRPr lang="pl-P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908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236</TotalTime>
  <Words>302</Words>
  <Application>Microsoft Office PowerPoint</Application>
  <PresentationFormat>Pokaz na ekranie (4:3)</PresentationFormat>
  <Paragraphs>75</Paragraphs>
  <Slides>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Mylar</vt:lpstr>
      <vt:lpstr>Prezentacja programu PowerPoint</vt:lpstr>
      <vt:lpstr>Prezentacja programu PowerPoint</vt:lpstr>
      <vt:lpstr>Activities</vt:lpstr>
      <vt:lpstr>Ongoing activities</vt:lpstr>
      <vt:lpstr>Ongoing activities</vt:lpstr>
      <vt:lpstr>Design and development of precise isostatic actuators dedicated for mirrors</vt:lpstr>
      <vt:lpstr>Design and development of precise isostatic actuators dedicated for mirrors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3D MLI and 3D test bed system for MLI properties measurements</dc:title>
  <dc:creator>abialek</dc:creator>
  <cp:lastModifiedBy>abialek</cp:lastModifiedBy>
  <cp:revision>29</cp:revision>
  <dcterms:created xsi:type="dcterms:W3CDTF">2014-11-26T13:34:45Z</dcterms:created>
  <dcterms:modified xsi:type="dcterms:W3CDTF">2015-07-03T06:47:03Z</dcterms:modified>
</cp:coreProperties>
</file>