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</p:sldMasterIdLst>
  <p:notesMasterIdLst>
    <p:notesMasterId r:id="rId34"/>
  </p:notesMasterIdLst>
  <p:sldIdLst>
    <p:sldId id="257" r:id="rId5"/>
    <p:sldId id="276" r:id="rId6"/>
    <p:sldId id="277" r:id="rId7"/>
    <p:sldId id="278" r:id="rId8"/>
    <p:sldId id="279" r:id="rId9"/>
    <p:sldId id="280" r:id="rId10"/>
    <p:sldId id="263" r:id="rId11"/>
    <p:sldId id="281" r:id="rId12"/>
    <p:sldId id="282" r:id="rId13"/>
    <p:sldId id="283" r:id="rId14"/>
    <p:sldId id="267" r:id="rId15"/>
    <p:sldId id="268" r:id="rId16"/>
    <p:sldId id="269" r:id="rId17"/>
    <p:sldId id="270" r:id="rId18"/>
    <p:sldId id="272" r:id="rId19"/>
    <p:sldId id="284" r:id="rId20"/>
    <p:sldId id="273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5" r:id="rId31"/>
    <p:sldId id="294" r:id="rId32"/>
    <p:sldId id="27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6356"/>
  </p:normalViewPr>
  <p:slideViewPr>
    <p:cSldViewPr snapToGrid="0" snapToObjects="1">
      <p:cViewPr varScale="1">
        <p:scale>
          <a:sx n="102" d="100"/>
          <a:sy n="102" d="100"/>
        </p:scale>
        <p:origin x="835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tromp\AppData\Local\Microsoft\Windows\Temporary%20Internet%20Files\Content.Outlook\110H1YO5\ATR%20Sta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974748837430762E-3"/>
          <c:y val="1.7678591267637023E-3"/>
          <c:w val="0.68576265605175735"/>
          <c:h val="0.91382687034860965"/>
        </c:manualLayout>
      </c:layout>
      <c:pie3DChart>
        <c:varyColors val="1"/>
        <c:ser>
          <c:idx val="0"/>
          <c:order val="0"/>
          <c:explosion val="20"/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66FF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98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82669914983016E-2"/>
                  <c:y val="4.196177276598882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000730077610508E-2"/>
                  <c:y val="5.70536144132135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Sheet3!$A$4:$A$7</c:f>
              <c:strCache>
                <c:ptCount val="4"/>
                <c:pt idx="0">
                  <c:v>150 KEUR  - 500 KEUR</c:v>
                </c:pt>
                <c:pt idx="1">
                  <c:v>500 KEUR - 1 MEUR</c:v>
                </c:pt>
                <c:pt idx="2">
                  <c:v>1 MEUR - 5 MEUR</c:v>
                </c:pt>
                <c:pt idx="3">
                  <c:v>&gt; 5 MEUR</c:v>
                </c:pt>
              </c:strCache>
            </c:strRef>
          </c:cat>
          <c:val>
            <c:numRef>
              <c:f>Sheet3!$B$4:$B$7</c:f>
              <c:numCache>
                <c:formatCode>General</c:formatCode>
                <c:ptCount val="4"/>
                <c:pt idx="0">
                  <c:v>232</c:v>
                </c:pt>
                <c:pt idx="1">
                  <c:v>80</c:v>
                </c:pt>
                <c:pt idx="2">
                  <c:v>71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5970421275943412"/>
          <c:y val="0.35141141724993663"/>
          <c:w val="0.13554578591796754"/>
          <c:h val="0.53100905454949876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0.07619</cdr:x>
      <cdr:y>0.78836</cdr:y>
    </cdr:from>
    <cdr:to>
      <cdr:x>0.48571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" y="3406080"/>
          <a:ext cx="309634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0.0381</cdr:x>
      <cdr:y>0.88333</cdr:y>
    </cdr:from>
    <cdr:to>
      <cdr:x>0.58095</cdr:x>
      <cdr:y>0.96667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3816424"/>
          <a:ext cx="41044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58,470 contracts below 150 KEUR were placed in this period 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765D0-4809-1347-B630-8C2EEAAF8735}" type="datetimeFigureOut">
              <a:rPr lang="en-US" smtClean="0"/>
              <a:t>7/2/2015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3A21A-F1D2-7D4C-8398-C9399E5F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67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F76A1B-CB16-4BA3-94AC-2AF5171F473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606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1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3A21A-F1D2-7D4C-8398-C9399E5F866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9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9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393689" y="1131005"/>
            <a:ext cx="8748000" cy="5278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117ED-9D88-44A7-954B-F555CE0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52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117ED-9D88-44A7-954B-F555CE0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22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4392488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4355976" cy="53284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117ED-9D88-44A7-954B-F555CE0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22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117ED-9D88-44A7-954B-F555CE0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41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117ED-9D88-44A7-954B-F555CE0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04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E117ED-9D88-44A7-954B-F555CE0F1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05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2894"/>
            <a:ext cx="8748712" cy="529187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0" y="1081959"/>
            <a:ext cx="9144000" cy="1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81775"/>
            <a:ext cx="28098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581775"/>
            <a:ext cx="280987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26294" y="0"/>
            <a:ext cx="8317706" cy="10731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/>
          <a:srcRect/>
          <a:stretch/>
        </p:blipFill>
        <p:spPr>
          <a:xfrm>
            <a:off x="0" y="0"/>
            <a:ext cx="825500" cy="10795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95288" y="644286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Industry day Poland 3 July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956447" y="645688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17ED-9D88-44A7-954B-F555CE0F16C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24000" indent="-324000" algn="l" rtl="0" eaLnBrk="1" fontAlgn="base" hangingPunct="1">
        <a:spcBef>
          <a:spcPts val="1200"/>
        </a:spcBef>
        <a:spcAft>
          <a:spcPts val="0"/>
        </a:spcAft>
        <a:buClr>
          <a:srgbClr val="FF0000"/>
        </a:buClr>
        <a:buSzPct val="90000"/>
        <a:buFontTx/>
        <a:buBlip>
          <a:blip r:embed="rId11"/>
        </a:buBlip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ts val="600"/>
        </a:spcBef>
        <a:spcAft>
          <a:spcPts val="0"/>
        </a:spcAft>
        <a:buClr>
          <a:schemeClr val="accent1"/>
        </a:buClr>
        <a:buFont typeface="Wingdings" charset="0"/>
        <a:buChar char="Ø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ts val="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ts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ts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p@eso.org" TargetMode="External"/><Relationship Id="rId2" Type="http://schemas.openxmlformats.org/officeDocument/2006/relationships/hyperlink" Target="http://www.eso.org/public/industry/cp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97-2003_Worksheet11111111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altLang="en-US" dirty="0" smtClean="0">
                <a:ea typeface="MS PGothic" panose="020B0600070205080204" pitchFamily="34" charset="-128"/>
              </a:rPr>
              <a:t/>
            </a:r>
            <a:br>
              <a:rPr lang="de-DE" altLang="en-US" dirty="0" smtClean="0">
                <a:ea typeface="MS PGothic" panose="020B0600070205080204" pitchFamily="34" charset="-128"/>
              </a:rPr>
            </a:br>
            <a:r>
              <a:rPr lang="de-DE" altLang="en-US" dirty="0" err="1" smtClean="0">
                <a:ea typeface="MS PGothic" panose="020B0600070205080204" pitchFamily="34" charset="-128"/>
              </a:rPr>
              <a:t>Procurement</a:t>
            </a:r>
            <a:r>
              <a:rPr lang="de-DE" altLang="en-US" dirty="0" smtClean="0">
                <a:ea typeface="MS PGothic" panose="020B0600070205080204" pitchFamily="34" charset="-128"/>
              </a:rPr>
              <a:t> @ ESO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i="1" smtClean="0"/>
              <a:t>Arnout Tromp </a:t>
            </a:r>
          </a:p>
          <a:p>
            <a:r>
              <a:rPr lang="en-US" altLang="en-US" i="1" smtClean="0"/>
              <a:t>Head of Contracts and Procurement</a:t>
            </a:r>
          </a:p>
        </p:txBody>
      </p:sp>
    </p:spTree>
    <p:extLst>
      <p:ext uri="{BB962C8B-B14F-4D97-AF65-F5344CB8AC3E}">
        <p14:creationId xmlns:p14="http://schemas.microsoft.com/office/powerpoint/2010/main" val="3692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Procurement Process </a:t>
            </a:r>
            <a:r>
              <a:rPr lang="en-US" altLang="en-US" sz="3200" dirty="0">
                <a:ea typeface="MS PGothic" panose="020B0600070205080204" pitchFamily="34" charset="-128"/>
              </a:rPr>
              <a:t>(3/3)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288" y="6370820"/>
            <a:ext cx="3086100" cy="437173"/>
          </a:xfrm>
        </p:spPr>
        <p:txBody>
          <a:bodyPr/>
          <a:lstStyle/>
          <a:p>
            <a:r>
              <a:rPr lang="en-US" dirty="0" smtClean="0"/>
              <a:t>Industry day Poland 3 July 2015</a:t>
            </a:r>
            <a:endParaRPr lang="en-GB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019925" y="1196975"/>
            <a:ext cx="23764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0000"/>
              <a:buFont typeface="Monotype Sorts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Typically used for Procurements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&gt; 150k EUR</a:t>
            </a:r>
          </a:p>
        </p:txBody>
      </p:sp>
      <p:pic>
        <p:nvPicPr>
          <p:cNvPr id="6" name="Picture 8" descr="screenshot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65" y="1168400"/>
            <a:ext cx="460851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5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4294967295"/>
          </p:nvPr>
        </p:nvSpPr>
        <p:spPr>
          <a:xfrm>
            <a:off x="835624" y="1128062"/>
            <a:ext cx="8639175" cy="502761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Price Inquiries: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For goods and services which are “standard” and do not call for an extensive definition of requirements;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The schedule is ad-hoc, typically 3 to 4 weeks;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The resulting order is regulated by the ESO General Conditions of Purchase Orders;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Values are, as a general rule, &lt; 150KEUR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Procurement Vehicles </a:t>
            </a:r>
            <a:r>
              <a:rPr lang="en-US" altLang="en-US" sz="3200" dirty="0" smtClean="0">
                <a:ea typeface="MS PGothic" panose="020B0600070205080204" pitchFamily="34" charset="-128"/>
              </a:rPr>
              <a:t>(1/3)</a:t>
            </a:r>
            <a:endParaRPr lang="en-GB" altLang="en-US" sz="3200" dirty="0" smtClean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56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4294967295"/>
          </p:nvPr>
        </p:nvSpPr>
        <p:spPr>
          <a:xfrm>
            <a:off x="826294" y="1073195"/>
            <a:ext cx="8639175" cy="502761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Call for Tender (CFT):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Announced on the ESO CP web page;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Mostly a 2 step process:</a:t>
            </a:r>
          </a:p>
          <a:p>
            <a:pPr lvl="2"/>
            <a:r>
              <a:rPr lang="en-US" altLang="en-US" u="sng" dirty="0" smtClean="0">
                <a:ea typeface="MS PGothic" panose="020B0600070205080204" pitchFamily="34" charset="-128"/>
                <a:cs typeface="Arial" panose="020B0604020202020204" pitchFamily="34" charset="0"/>
              </a:rPr>
              <a:t>Preliminary Inquiry</a:t>
            </a:r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: selection based on technical and financial suitability (response time: ~4 weeks);</a:t>
            </a:r>
          </a:p>
          <a:p>
            <a:pPr lvl="2"/>
            <a:r>
              <a:rPr lang="en-US" altLang="en-US" u="sng" dirty="0" smtClean="0">
                <a:ea typeface="MS PGothic" panose="020B0600070205080204" pitchFamily="34" charset="-128"/>
                <a:cs typeface="Arial" panose="020B0604020202020204" pitchFamily="34" charset="0"/>
              </a:rPr>
              <a:t>Competitive CFT</a:t>
            </a:r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: to all qualified companies; response time 6 weeks minimum.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Other: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</a:rPr>
              <a:t>Request for Information (form free on a non-binding basis)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</a:rPr>
              <a:t>Single Source procurements (only in justified cases)</a:t>
            </a:r>
          </a:p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Procurement Vehicles </a:t>
            </a:r>
            <a:r>
              <a:rPr lang="en-US" altLang="en-US" sz="3200" dirty="0" smtClean="0">
                <a:ea typeface="MS PGothic" panose="020B0600070205080204" pitchFamily="34" charset="-128"/>
              </a:rPr>
              <a:t>(2/3)</a:t>
            </a:r>
            <a:endParaRPr lang="en-GB" altLang="en-US" sz="3200" dirty="0" smtClean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4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4294967295"/>
          </p:nvPr>
        </p:nvSpPr>
        <p:spPr>
          <a:xfrm>
            <a:off x="826294" y="1073195"/>
            <a:ext cx="8639175" cy="502761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Structure of our procurement documentation: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Preliminary Inquiry: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Cover letter defining the content of the response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Synopsis of the scope of work;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The technical, financial, contractual qualification criteria; 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Administrative matters;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ADs, as required (e.g. General Conditions of ESO Contracts)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CFT: 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Cover letter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Special Conditions 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Tender Form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Draft contract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General conditions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SOW </a:t>
            </a:r>
          </a:p>
          <a:p>
            <a:pPr lvl="2"/>
            <a:r>
              <a:rPr lang="en-US" altLang="en-US" sz="1600" dirty="0" smtClean="0">
                <a:ea typeface="MS PGothic" panose="020B0600070205080204" pitchFamily="34" charset="-128"/>
                <a:cs typeface="Arial" panose="020B0604020202020204" pitchFamily="34" charset="0"/>
              </a:rPr>
              <a:t>Technical Specifications</a:t>
            </a:r>
          </a:p>
          <a:p>
            <a:pPr lvl="2">
              <a:buFontTx/>
              <a:buNone/>
            </a:pPr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2">
              <a:buFontTx/>
              <a:buNone/>
            </a:pPr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buFont typeface="Monotype Sorts" charset="2"/>
              <a:buNone/>
            </a:pPr>
            <a:endParaRPr lang="en-US" altLang="en-US" dirty="0" smtClean="0">
              <a:ea typeface="MS PGothic" panose="020B0600070205080204" pitchFamily="34" charset="-128"/>
            </a:endParaRPr>
          </a:p>
          <a:p>
            <a:pPr lvl="1"/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2765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Procurement Vehicles </a:t>
            </a:r>
            <a:r>
              <a:rPr lang="en-US" altLang="en-US" sz="3200" dirty="0" smtClean="0">
                <a:ea typeface="MS PGothic" panose="020B0600070205080204" pitchFamily="34" charset="-128"/>
              </a:rPr>
              <a:t>(3/3)</a:t>
            </a:r>
            <a:endParaRPr lang="en-GB" altLang="en-US" sz="3200" dirty="0" smtClean="0"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4294967295"/>
          </p:nvPr>
        </p:nvSpPr>
        <p:spPr>
          <a:xfrm>
            <a:off x="826294" y="1088003"/>
            <a:ext cx="8639175" cy="502761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Our procurement actions are targeted =&gt;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You either know about it; 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or ESO knows about you and your competencies;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or…..the opportunity is lost.</a:t>
            </a:r>
          </a:p>
          <a:p>
            <a:pPr lvl="1"/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For procurements expected to exceed 150 KEUR, announcement is made on the ESO web page:</a:t>
            </a:r>
            <a:br>
              <a:rPr lang="en-US" altLang="en-US" dirty="0" smtClean="0">
                <a:ea typeface="MS PGothic" panose="020B0600070205080204" pitchFamily="34" charset="-128"/>
              </a:rPr>
            </a:br>
            <a:r>
              <a:rPr lang="en-US" altLang="en-US" dirty="0" smtClean="0">
                <a:ea typeface="MS PGothic" panose="020B0600070205080204" pitchFamily="34" charset="-128"/>
              </a:rPr>
              <a:t>	</a:t>
            </a:r>
            <a:r>
              <a:rPr lang="en-US" altLang="en-US" dirty="0" smtClean="0">
                <a:ea typeface="MS PGothic" panose="020B0600070205080204" pitchFamily="34" charset="-128"/>
                <a:hlinkClick r:id="rId2"/>
              </a:rPr>
              <a:t>http://www.eso.org/public/industry/cp.html</a:t>
            </a:r>
            <a:endParaRPr lang="en-US" altLang="en-US" dirty="0" smtClean="0">
              <a:ea typeface="MS PGothic" panose="020B0600070205080204" pitchFamily="34" charset="-128"/>
            </a:endParaRPr>
          </a:p>
          <a:p>
            <a:pPr eaLnBrk="1" hangingPunct="1">
              <a:buFont typeface="Monotype Sorts" charset="2"/>
              <a:buNone/>
            </a:pPr>
            <a:r>
              <a:rPr lang="en-US" altLang="en-US" dirty="0" smtClean="0">
                <a:ea typeface="MS PGothic" panose="020B0600070205080204" pitchFamily="34" charset="-128"/>
              </a:rPr>
              <a:t/>
            </a:r>
            <a:br>
              <a:rPr lang="en-US" altLang="en-US" dirty="0" smtClean="0">
                <a:ea typeface="MS PGothic" panose="020B0600070205080204" pitchFamily="34" charset="-128"/>
              </a:rPr>
            </a:br>
            <a:r>
              <a:rPr lang="en-US" altLang="en-US" dirty="0" smtClean="0">
                <a:ea typeface="MS PGothic" panose="020B0600070205080204" pitchFamily="34" charset="-128"/>
              </a:rPr>
              <a:t>	=&gt; companies have the opportunity to make their interest known to ESO (</a:t>
            </a:r>
            <a:r>
              <a:rPr lang="en-US" altLang="en-US" dirty="0" smtClean="0">
                <a:ea typeface="MS PGothic" panose="020B0600070205080204" pitchFamily="34" charset="-128"/>
                <a:hlinkClick r:id="rId3"/>
              </a:rPr>
              <a:t>cp@eso.org</a:t>
            </a:r>
            <a:r>
              <a:rPr lang="en-US" altLang="en-US" dirty="0" smtClean="0">
                <a:ea typeface="MS PGothic" panose="020B0600070205080204" pitchFamily="34" charset="-128"/>
              </a:rPr>
              <a:t>).</a:t>
            </a:r>
          </a:p>
          <a:p>
            <a:pPr>
              <a:buFont typeface="Monotype Sorts" charset="2"/>
              <a:buNone/>
            </a:pPr>
            <a:endParaRPr lang="en-US" altLang="en-US" dirty="0" smtClean="0">
              <a:ea typeface="MS PGothic" panose="020B0600070205080204" pitchFamily="34" charset="-128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>
              <a:ea typeface="MS PGothic" panose="020B0600070205080204" pitchFamily="34" charset="-128"/>
            </a:endParaRPr>
          </a:p>
          <a:p>
            <a:pPr lvl="1"/>
            <a:endParaRPr lang="en-US" altLang="en-US" dirty="0" smtClean="0">
              <a:solidFill>
                <a:srgbClr val="FF0000"/>
              </a:solidFill>
              <a:ea typeface="MS PGothic" panose="020B0600070205080204" pitchFamily="34" charset="-128"/>
            </a:endParaRPr>
          </a:p>
          <a:p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dirty="0">
                <a:ea typeface="MS PGothic" panose="020B0600070205080204" pitchFamily="34" charset="-128"/>
              </a:rPr>
              <a:t>Selective</a:t>
            </a:r>
            <a:r>
              <a:rPr lang="en-GB" altLang="en-US" dirty="0" smtClean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MS PGothic" panose="020B0600070205080204" pitchFamily="34" charset="-128"/>
              </a:rPr>
              <a:t>Tendering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2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4294967295"/>
          </p:nvPr>
        </p:nvSpPr>
        <p:spPr>
          <a:xfrm>
            <a:off x="826295" y="1073195"/>
            <a:ext cx="8317706" cy="5027612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Make your (first) tender your best tender, as it will be your only shot: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Your reply needs to respond fully to the CFT requirements, specified in our “special conditions” =&gt; </a:t>
            </a:r>
            <a:r>
              <a:rPr lang="en-US" altLang="en-US" dirty="0" smtClean="0">
                <a:solidFill>
                  <a:srgbClr val="FF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ask questions when you are unsure!!!!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Same level of completeness required from new suppliers as for suppliers who have already contracted with ESO;</a:t>
            </a:r>
          </a:p>
          <a:p>
            <a:pPr lvl="1"/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Questions asked by ESO for clarification, and very selectively for missing information;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Your Submission to ESO</a:t>
            </a:r>
            <a:endParaRPr lang="en-GB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5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sz="quarter" idx="10"/>
          </p:nvPr>
        </p:nvSpPr>
        <p:spPr>
          <a:xfrm>
            <a:off x="827088" y="1063625"/>
            <a:ext cx="8316912" cy="517366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MS PGothic" panose="020B0600070205080204" pitchFamily="34" charset="-128"/>
              </a:rPr>
              <a:t>Collaborations aimed at building instruments to be used at the telescopes;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MS PGothic" panose="020B0600070205080204" pitchFamily="34" charset="-128"/>
              </a:rPr>
              <a:t>Same principles applied as for procurements</a:t>
            </a:r>
          </a:p>
          <a:p>
            <a:pPr>
              <a:buFont typeface="Monotype Sorts" charset="2"/>
              <a:buNone/>
            </a:pPr>
            <a:r>
              <a:rPr lang="en-US" altLang="en-US" dirty="0" smtClean="0">
                <a:ea typeface="MS PGothic" panose="020B0600070205080204" pitchFamily="34" charset="-128"/>
              </a:rPr>
              <a:t>	(Transparency, equal treatment etc.);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MS PGothic" panose="020B0600070205080204" pitchFamily="34" charset="-128"/>
              </a:rPr>
              <a:t>Identification of institutes via scientific council delegate;</a:t>
            </a:r>
            <a:r>
              <a:rPr lang="en-US" altLang="en-US" dirty="0" smtClean="0">
                <a:solidFill>
                  <a:srgbClr val="002060"/>
                </a:solidFill>
                <a:latin typeface="HelveticaNeueLT Com 45 Lt" panose="020B0403020202020204" pitchFamily="34" charset="0"/>
                <a:ea typeface="MS PGothic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MS PGothic" panose="020B0600070205080204" pitchFamily="34" charset="-128"/>
              </a:rPr>
              <a:t>Remuneration via GTO and reimbursement of hardware cost.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 smtClean="0">
                <a:ea typeface="MS PGothic" panose="020B0600070205080204" pitchFamily="34" charset="-128"/>
              </a:rPr>
              <a:t>Institutes mostly procure via EU tendering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 smtClean="0">
              <a:ea typeface="MS PGothic" panose="020B0600070205080204" pitchFamily="34" charset="-128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MS PGothic" panose="020B0600070205080204" pitchFamily="34" charset="-128"/>
                <a:cs typeface="Arial" panose="020B0604020202020204" pitchFamily="34" charset="0"/>
              </a:rPr>
              <a:t>Collaborations with Institutes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0120" y="6362288"/>
            <a:ext cx="3086100" cy="365125"/>
          </a:xfrm>
        </p:spPr>
        <p:txBody>
          <a:bodyPr/>
          <a:lstStyle/>
          <a:p>
            <a:r>
              <a:rPr lang="en-US" dirty="0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147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4294967295"/>
          </p:nvPr>
        </p:nvSpPr>
        <p:spPr>
          <a:xfrm>
            <a:off x="826295" y="1073195"/>
            <a:ext cx="8235260" cy="5027613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No requirement for </a:t>
            </a:r>
            <a:r>
              <a:rPr lang="en-US" altLang="en-US" i="1" dirty="0" err="1" smtClean="0">
                <a:ea typeface="MS PGothic" panose="020B0600070205080204" pitchFamily="34" charset="-128"/>
              </a:rPr>
              <a:t>juste</a:t>
            </a:r>
            <a:r>
              <a:rPr lang="en-US" altLang="en-US" i="1" dirty="0" smtClean="0">
                <a:ea typeface="MS PGothic" panose="020B0600070205080204" pitchFamily="34" charset="-128"/>
              </a:rPr>
              <a:t> retour…</a:t>
            </a:r>
            <a:r>
              <a:rPr lang="en-US" altLang="en-US" dirty="0" smtClean="0">
                <a:ea typeface="MS PGothic" panose="020B0600070205080204" pitchFamily="34" charset="-128"/>
              </a:rPr>
              <a:t>but a strong expectation from all ESO Member States of an equitable distribution;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Measured through each country</a:t>
            </a:r>
            <a:r>
              <a:rPr lang="ja-JP" altLang="en-US" dirty="0" smtClean="0">
                <a:ea typeface="MS PGothic" panose="020B0600070205080204" pitchFamily="34" charset="-128"/>
              </a:rPr>
              <a:t>’</a:t>
            </a:r>
            <a:r>
              <a:rPr lang="en-US" altLang="ja-JP" dirty="0" smtClean="0">
                <a:ea typeface="MS PGothic" panose="020B0600070205080204" pitchFamily="34" charset="-128"/>
              </a:rPr>
              <a:t>s </a:t>
            </a:r>
            <a:r>
              <a:rPr lang="en-US" altLang="ja-JP" i="1" dirty="0" smtClean="0">
                <a:ea typeface="MS PGothic" panose="020B0600070205080204" pitchFamily="34" charset="-128"/>
              </a:rPr>
              <a:t>return coefficient</a:t>
            </a:r>
            <a:r>
              <a:rPr lang="en-US" altLang="ja-JP" dirty="0" smtClean="0">
                <a:ea typeface="MS PGothic" panose="020B0600070205080204" pitchFamily="34" charset="-128"/>
              </a:rPr>
              <a:t>: ratio between the percentage of expenditures in an individual MS and the MS percentage contribution to the budget;</a:t>
            </a: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en-US" dirty="0" smtClean="0">
                <a:ea typeface="MS PGothic" panose="020B0600070205080204" pitchFamily="34" charset="-128"/>
              </a:rPr>
              <a:t>Expenditures calculated on data collected from the Contractors re: the </a:t>
            </a:r>
            <a:r>
              <a:rPr lang="ja-JP" altLang="en-US" dirty="0" smtClean="0">
                <a:ea typeface="MS PGothic" panose="020B0600070205080204" pitchFamily="34" charset="-128"/>
              </a:rPr>
              <a:t>“</a:t>
            </a:r>
            <a:r>
              <a:rPr lang="en-US" altLang="ja-JP" dirty="0" smtClean="0">
                <a:ea typeface="MS PGothic" panose="020B0600070205080204" pitchFamily="34" charset="-128"/>
              </a:rPr>
              <a:t>origin of the supply</a:t>
            </a:r>
            <a:r>
              <a:rPr lang="ja-JP" altLang="en-US" dirty="0" smtClean="0">
                <a:ea typeface="MS PGothic" panose="020B0600070205080204" pitchFamily="34" charset="-128"/>
              </a:rPr>
              <a:t>”</a:t>
            </a:r>
            <a:r>
              <a:rPr lang="en-US" altLang="ja-JP" dirty="0" smtClean="0">
                <a:ea typeface="MS PGothic" panose="020B0600070205080204" pitchFamily="34" charset="-128"/>
              </a:rPr>
              <a:t>.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i="1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en-US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>
                <a:ea typeface="MS PGothic" panose="020B0600070205080204" pitchFamily="34" charset="-128"/>
                <a:cs typeface="Arial" panose="020B0604020202020204" pitchFamily="34" charset="0"/>
              </a:rPr>
              <a:t>Industrial return</a:t>
            </a:r>
            <a:endParaRPr lang="en-GB" altLang="en-US" dirty="0" smtClean="0"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2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Basic principle:  outsource all what can be efficiently performed by outside partners (industry or institutes) while keeping inside ESO the tasks where ESO has a long and specific experience not readily available outside . </a:t>
            </a:r>
          </a:p>
          <a:p>
            <a:pPr lvl="1"/>
            <a:r>
              <a:rPr lang="en-GB" sz="2000" dirty="0"/>
              <a:t>Examples of the first category are: detailed design, construction and integration of large structures (e.g. Dome, telescope Main Structure), high-precision optical mirror production, design, construction and integration of astronomical science instruments (by consortia of astronomical institutes). </a:t>
            </a:r>
          </a:p>
          <a:p>
            <a:pPr lvl="1"/>
            <a:r>
              <a:rPr lang="en-GB" sz="2000" dirty="0"/>
              <a:t>Examples of the second category are: specification, design and implementation of telescope control systems, AIV of high-precision </a:t>
            </a:r>
            <a:r>
              <a:rPr lang="en-GB" sz="2000" dirty="0" err="1"/>
              <a:t>opto</a:t>
            </a:r>
            <a:r>
              <a:rPr lang="en-GB" sz="2000" dirty="0"/>
              <a:t>-mechanical units, coating of large mirrors.</a:t>
            </a:r>
            <a:endParaRPr lang="en-US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E-ELT procurement strategy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571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E-ELT where does the money go?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4" y="1341949"/>
            <a:ext cx="7299156" cy="449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066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err="1" smtClean="0"/>
              <a:t>Statistics</a:t>
            </a:r>
            <a:endParaRPr lang="de-DE" dirty="0" smtClean="0"/>
          </a:p>
          <a:p>
            <a:r>
              <a:rPr lang="en-US" altLang="en-US" dirty="0">
                <a:ea typeface="MS PGothic" panose="020B0600070205080204" pitchFamily="34" charset="-128"/>
              </a:rPr>
              <a:t>ESO Procurement Policy &amp; </a:t>
            </a:r>
            <a:r>
              <a:rPr lang="en-US" altLang="en-US" dirty="0" smtClean="0">
                <a:ea typeface="MS PGothic" panose="020B0600070205080204" pitchFamily="34" charset="-128"/>
              </a:rPr>
              <a:t>Process</a:t>
            </a:r>
          </a:p>
          <a:p>
            <a:r>
              <a:rPr lang="en-US" dirty="0" smtClean="0">
                <a:ea typeface="MS PGothic" panose="020B0600070205080204" pitchFamily="34" charset="-128"/>
              </a:rPr>
              <a:t>Procurement Vehicles</a:t>
            </a:r>
          </a:p>
          <a:p>
            <a:r>
              <a:rPr lang="en-US" dirty="0" smtClean="0">
                <a:ea typeface="MS PGothic" panose="020B0600070205080204" pitchFamily="34" charset="-128"/>
              </a:rPr>
              <a:t>Selective Tendering</a:t>
            </a:r>
          </a:p>
          <a:p>
            <a:r>
              <a:rPr lang="en-US" dirty="0" smtClean="0">
                <a:ea typeface="MS PGothic" panose="020B0600070205080204" pitchFamily="34" charset="-128"/>
              </a:rPr>
              <a:t>Collaborations with Institutes</a:t>
            </a:r>
          </a:p>
          <a:p>
            <a:r>
              <a:rPr lang="en-US" dirty="0" smtClean="0">
                <a:ea typeface="MS PGothic" panose="020B0600070205080204" pitchFamily="34" charset="-128"/>
              </a:rPr>
              <a:t>Industrial return</a:t>
            </a:r>
          </a:p>
          <a:p>
            <a:r>
              <a:rPr lang="en-US" dirty="0" smtClean="0">
                <a:ea typeface="MS PGothic" panose="020B0600070205080204" pitchFamily="34" charset="-128"/>
              </a:rPr>
              <a:t>E-ELT procurements</a:t>
            </a:r>
          </a:p>
          <a:p>
            <a:r>
              <a:rPr lang="en-US" dirty="0" smtClean="0">
                <a:ea typeface="MS PGothic" panose="020B0600070205080204" pitchFamily="34" charset="-128"/>
              </a:rPr>
              <a:t>What’s in it for you?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Topics </a:t>
            </a:r>
            <a:r>
              <a:rPr lang="de-DE" dirty="0" err="1"/>
              <a:t>A</a:t>
            </a:r>
            <a:r>
              <a:rPr lang="de-DE" dirty="0" err="1" smtClean="0"/>
              <a:t>ddressed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64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dirty="0"/>
              <a:t>Polishing of the M1 Mirror Segments </a:t>
            </a:r>
            <a:br>
              <a:rPr lang="en-US" sz="2200" dirty="0"/>
            </a:br>
            <a:r>
              <a:rPr lang="en-US" sz="2200" dirty="0"/>
              <a:t>(Phase 1: 588 segments, Phase 2: 343 additional)</a:t>
            </a:r>
          </a:p>
          <a:p>
            <a:pPr lvl="1"/>
            <a:r>
              <a:rPr lang="en-US" sz="2000" dirty="0"/>
              <a:t>Polishing and integration with segment supports. Delivery to site at </a:t>
            </a:r>
            <a:r>
              <a:rPr lang="en-US" sz="2000" dirty="0" err="1"/>
              <a:t>Armazones</a:t>
            </a:r>
            <a:endParaRPr lang="en-US" sz="2000" dirty="0"/>
          </a:p>
          <a:p>
            <a:pPr lvl="2"/>
            <a:r>
              <a:rPr lang="en-US" sz="1600" dirty="0" err="1"/>
              <a:t>CfT</a:t>
            </a:r>
            <a:r>
              <a:rPr lang="en-US" sz="1600" dirty="0"/>
              <a:t> planned for Q4 2015 with contract award in Q3 2016. Contract expected to run for 7 years.</a:t>
            </a:r>
          </a:p>
          <a:p>
            <a:pPr lvl="1"/>
            <a:r>
              <a:rPr lang="en-US" sz="2000" dirty="0"/>
              <a:t>Looking for suppliers in MS and Chile with track record in large size, high performance, optics manufacturing and testing</a:t>
            </a:r>
          </a:p>
          <a:p>
            <a:r>
              <a:rPr lang="en-US" sz="2200" dirty="0"/>
              <a:t>Position Actuators for M1</a:t>
            </a:r>
          </a:p>
          <a:p>
            <a:pPr lvl="1"/>
            <a:r>
              <a:rPr lang="en-US" sz="2000" dirty="0"/>
              <a:t>Design, manufacture and deliver Electro-mechanical precision actuators (</a:t>
            </a:r>
            <a:r>
              <a:rPr lang="el-GR" sz="2000" dirty="0"/>
              <a:t>φ</a:t>
            </a:r>
            <a:r>
              <a:rPr lang="en-US" sz="2000" dirty="0"/>
              <a:t>1: 1764,</a:t>
            </a:r>
            <a:r>
              <a:rPr lang="el-GR" sz="2000" dirty="0"/>
              <a:t> φ</a:t>
            </a:r>
            <a:r>
              <a:rPr lang="en-US" sz="2000" dirty="0"/>
              <a:t>2: +646) and electronic controllers (</a:t>
            </a:r>
            <a:r>
              <a:rPr lang="el-GR" sz="2000" dirty="0"/>
              <a:t>φ</a:t>
            </a:r>
            <a:r>
              <a:rPr lang="en-US" sz="2000" dirty="0"/>
              <a:t>1: 588,</a:t>
            </a:r>
            <a:r>
              <a:rPr lang="el-GR" sz="2000" dirty="0"/>
              <a:t> φ</a:t>
            </a:r>
            <a:r>
              <a:rPr lang="en-US" sz="2000" dirty="0"/>
              <a:t>2: +216) to be mounted on each M1 Cell </a:t>
            </a:r>
          </a:p>
          <a:p>
            <a:pPr lvl="1"/>
            <a:r>
              <a:rPr lang="en-US" sz="2000" dirty="0"/>
              <a:t>Procurement start 2017 (TBC) expected to run for 5-6 years</a:t>
            </a:r>
          </a:p>
          <a:p>
            <a:pPr lvl="1"/>
            <a:r>
              <a:rPr lang="en-US" sz="2000" dirty="0"/>
              <a:t>Suitable for medium size (turnover 10-15 MEURO) to large suppliers in MS and Chile with track record in high precision position actuators design and manufacturing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 term procurements (1)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0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dirty="0"/>
              <a:t>Edge Sensors for M1</a:t>
            </a:r>
          </a:p>
          <a:p>
            <a:pPr lvl="1"/>
            <a:r>
              <a:rPr lang="en-US" sz="2000" dirty="0"/>
              <a:t>Contract(s) for the production of edge sensors (</a:t>
            </a:r>
            <a:r>
              <a:rPr lang="el-GR" sz="2000" dirty="0"/>
              <a:t>φ</a:t>
            </a:r>
            <a:r>
              <a:rPr lang="en-US" sz="2000" dirty="0"/>
              <a:t>1: 3318,</a:t>
            </a:r>
            <a:r>
              <a:rPr lang="el-GR" sz="2000" dirty="0"/>
              <a:t> φ</a:t>
            </a:r>
            <a:r>
              <a:rPr lang="en-US" sz="2000" dirty="0"/>
              <a:t>2: +1312) </a:t>
            </a:r>
            <a:r>
              <a:rPr lang="en-US" sz="2000" dirty="0" smtClean="0"/>
              <a:t> </a:t>
            </a:r>
            <a:r>
              <a:rPr lang="en-US" sz="2000" dirty="0"/>
              <a:t>controllers, tools and interfaces.</a:t>
            </a:r>
          </a:p>
          <a:p>
            <a:pPr lvl="1"/>
            <a:r>
              <a:rPr lang="en-US" sz="2000" dirty="0"/>
              <a:t>Contract to start end 2016 (Nov 2016 FC) to run for 5 years</a:t>
            </a:r>
          </a:p>
          <a:p>
            <a:pPr lvl="1"/>
            <a:r>
              <a:rPr lang="en-US" sz="2000" dirty="0"/>
              <a:t>Looking for medium large size (turnover 10-15 MEURO) suppliers in MS and Chile with track record in non contact nanometer accuracy displacement sensors </a:t>
            </a:r>
          </a:p>
          <a:p>
            <a:r>
              <a:rPr lang="en-US" sz="2200" dirty="0"/>
              <a:t>Segment Supports for M1 (serial production)</a:t>
            </a:r>
          </a:p>
          <a:p>
            <a:pPr lvl="1"/>
            <a:r>
              <a:rPr lang="en-US" sz="2000" dirty="0"/>
              <a:t>Contract (s) for the production of segment precision mechanical supports (</a:t>
            </a:r>
            <a:r>
              <a:rPr lang="el-GR" sz="2000" dirty="0"/>
              <a:t>φ</a:t>
            </a:r>
            <a:r>
              <a:rPr lang="en-US" sz="2000" dirty="0"/>
              <a:t>1: 588,</a:t>
            </a:r>
            <a:r>
              <a:rPr lang="el-GR" sz="2000" dirty="0"/>
              <a:t> φ</a:t>
            </a:r>
            <a:r>
              <a:rPr lang="en-US" sz="2000" dirty="0"/>
              <a:t>2: +343) and fixed frames (</a:t>
            </a:r>
            <a:r>
              <a:rPr lang="el-GR" sz="2000" dirty="0"/>
              <a:t>φ</a:t>
            </a:r>
            <a:r>
              <a:rPr lang="en-US" sz="2000" dirty="0"/>
              <a:t>1: 588,</a:t>
            </a:r>
            <a:r>
              <a:rPr lang="el-GR" sz="2000" dirty="0"/>
              <a:t> φ</a:t>
            </a:r>
            <a:r>
              <a:rPr lang="en-US" sz="2000" dirty="0"/>
              <a:t>2: +210), tooling and transport containers.</a:t>
            </a:r>
          </a:p>
          <a:p>
            <a:pPr lvl="1"/>
            <a:r>
              <a:rPr lang="en-US" sz="2000" dirty="0"/>
              <a:t>Procurement in 2018 (May 2018 FC) to run for 4 years</a:t>
            </a:r>
          </a:p>
          <a:p>
            <a:pPr lvl="1"/>
            <a:r>
              <a:rPr lang="en-US" sz="2000" dirty="0"/>
              <a:t>Looking for medium to large size (turnover above 30-60 MEURO) suppliers in MS and Chile with track record in precision mechanics manufacturing and integration</a:t>
            </a:r>
            <a:endParaRPr lang="en-US" sz="2200" i="1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term procurements </a:t>
            </a:r>
            <a:r>
              <a:rPr lang="en-US" dirty="0" smtClean="0"/>
              <a:t>(2)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86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dirty="0"/>
              <a:t>M2 Cell (jointly with M3 cell)</a:t>
            </a:r>
          </a:p>
          <a:p>
            <a:pPr lvl="1"/>
            <a:r>
              <a:rPr lang="en-US" sz="2000" dirty="0"/>
              <a:t>M2 Cell design and production of whiffletree steel frame structure, mechanical supports and tools.  Integration with dummy mirror (from mirror supplier)</a:t>
            </a:r>
          </a:p>
          <a:p>
            <a:pPr lvl="1"/>
            <a:r>
              <a:rPr lang="en-US" sz="2000" dirty="0"/>
              <a:t>Contract to run during 2016 to 2021 (Nov 2016 FC)</a:t>
            </a:r>
          </a:p>
          <a:p>
            <a:pPr lvl="1"/>
            <a:r>
              <a:rPr lang="en-US" sz="2000" dirty="0"/>
              <a:t>Looking for medium/large size (turnover &gt; 20 MEURO) suppliers in MS and Chile with track record in large optics manufacturing, large </a:t>
            </a:r>
            <a:r>
              <a:rPr lang="en-US" sz="2000" dirty="0" err="1"/>
              <a:t>opto</a:t>
            </a:r>
            <a:r>
              <a:rPr lang="en-US" sz="2000" dirty="0"/>
              <a:t>-mechanical systems design and manufacturing </a:t>
            </a:r>
          </a:p>
          <a:p>
            <a:r>
              <a:rPr lang="en-US" sz="2200" dirty="0"/>
              <a:t>M2 Mirror Blank (possibly jointly with M3 blank)</a:t>
            </a:r>
          </a:p>
          <a:p>
            <a:pPr lvl="1"/>
            <a:r>
              <a:rPr lang="en-US" sz="2000" dirty="0"/>
              <a:t>Contract to run during 2017/18 (Nov 2016 FC)</a:t>
            </a:r>
          </a:p>
          <a:p>
            <a:pPr lvl="1"/>
            <a:r>
              <a:rPr lang="en-US" sz="2000" dirty="0"/>
              <a:t>Looking for medium-large size (turnover &gt; 20 MEURO) suppliers in MS and Chile with track record in large glass ceramic blanks manufacturing.</a:t>
            </a:r>
            <a:endParaRPr 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term procurements </a:t>
            </a:r>
            <a:r>
              <a:rPr lang="en-US" dirty="0" smtClean="0"/>
              <a:t>(3)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7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Infrastructure telescope control</a:t>
            </a:r>
          </a:p>
          <a:p>
            <a:pPr lvl="1"/>
            <a:r>
              <a:rPr lang="en-US" sz="2000" dirty="0"/>
              <a:t>SW design and development of the core integration infrastructure for the Telescope Control System (TCS)</a:t>
            </a:r>
          </a:p>
          <a:p>
            <a:pPr lvl="1"/>
            <a:r>
              <a:rPr lang="en-US" sz="2000" dirty="0"/>
              <a:t>Possible procurement end 2016 (Nov 2016 FC)</a:t>
            </a:r>
          </a:p>
          <a:p>
            <a:pPr lvl="1"/>
            <a:r>
              <a:rPr lang="en-US" sz="2000" dirty="0"/>
              <a:t>Looking for suppliers in MS and Chile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200" dirty="0" smtClean="0"/>
              <a:t>Infrastructure for Real </a:t>
            </a:r>
            <a:r>
              <a:rPr lang="en-US" sz="2200" dirty="0"/>
              <a:t>time computer (</a:t>
            </a:r>
            <a:r>
              <a:rPr lang="en-US" sz="2200" dirty="0" smtClean="0"/>
              <a:t>RTC)</a:t>
            </a:r>
            <a:endParaRPr lang="en-US" sz="2200" dirty="0"/>
          </a:p>
          <a:p>
            <a:pPr lvl="1"/>
            <a:r>
              <a:rPr lang="en-US" sz="2000" dirty="0"/>
              <a:t>SW development environment, computer and network infrastructure</a:t>
            </a:r>
          </a:p>
          <a:p>
            <a:pPr lvl="1"/>
            <a:r>
              <a:rPr lang="en-US" sz="2000" dirty="0"/>
              <a:t>Procurement during 2017 (Nov 2017 FC)</a:t>
            </a:r>
          </a:p>
          <a:p>
            <a:pPr lvl="1"/>
            <a:r>
              <a:rPr lang="en-US" sz="2000" dirty="0"/>
              <a:t>Looking for in MS and Chile with track record in supply of SDE (SW Dev. </a:t>
            </a:r>
            <a:r>
              <a:rPr lang="en-US" sz="2000" dirty="0" err="1"/>
              <a:t>Env</a:t>
            </a:r>
            <a:r>
              <a:rPr lang="en-US" sz="2000" dirty="0"/>
              <a:t>.)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term procurements </a:t>
            </a:r>
            <a:r>
              <a:rPr lang="en-US" dirty="0" smtClean="0"/>
              <a:t>(4)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5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dirty="0" err="1"/>
              <a:t>WaveFront</a:t>
            </a:r>
            <a:r>
              <a:rPr lang="en-US" sz="2200" dirty="0"/>
              <a:t> Sensor (WFS) Detectors</a:t>
            </a:r>
          </a:p>
          <a:p>
            <a:pPr lvl="1"/>
            <a:r>
              <a:rPr lang="en-US" sz="2000" dirty="0"/>
              <a:t>Procurement of </a:t>
            </a:r>
            <a:r>
              <a:rPr lang="en-US" sz="2000" dirty="0" err="1"/>
              <a:t>wavefront</a:t>
            </a:r>
            <a:r>
              <a:rPr lang="en-US" sz="2000" dirty="0"/>
              <a:t> sensors. Design and production of the detector and associated controller, it includes the </a:t>
            </a:r>
            <a:r>
              <a:rPr lang="en-US" sz="2000" dirty="0" err="1"/>
              <a:t>optomechanical</a:t>
            </a:r>
            <a:r>
              <a:rPr lang="en-US" sz="2000" dirty="0"/>
              <a:t> subassemblies that sample the </a:t>
            </a:r>
            <a:r>
              <a:rPr lang="en-US" sz="2000" dirty="0" err="1"/>
              <a:t>wavefront</a:t>
            </a:r>
            <a:r>
              <a:rPr lang="en-US" sz="2000" dirty="0"/>
              <a:t> (e.g. </a:t>
            </a:r>
            <a:r>
              <a:rPr lang="en-US" sz="2000" dirty="0" err="1"/>
              <a:t>lenslet</a:t>
            </a:r>
            <a:r>
              <a:rPr lang="en-US" sz="2000" dirty="0"/>
              <a:t> array)</a:t>
            </a:r>
          </a:p>
          <a:p>
            <a:pPr lvl="1"/>
            <a:r>
              <a:rPr lang="en-US" sz="2000" dirty="0"/>
              <a:t>Procurement during 2016/17 (May 2017 FC)</a:t>
            </a:r>
          </a:p>
          <a:p>
            <a:pPr lvl="1"/>
            <a:r>
              <a:rPr lang="en-US" sz="2000" dirty="0"/>
              <a:t>Looking for suppliers in/and outside MS and Chile with track record in of scientific optical mechanical systems</a:t>
            </a:r>
          </a:p>
          <a:p>
            <a:r>
              <a:rPr lang="en-US" sz="2200" dirty="0"/>
              <a:t>Mirror Washing units</a:t>
            </a:r>
          </a:p>
          <a:p>
            <a:pPr lvl="1"/>
            <a:r>
              <a:rPr lang="en-US" sz="2000" dirty="0"/>
              <a:t>4 meter mirrors and M1 washing units</a:t>
            </a:r>
          </a:p>
          <a:p>
            <a:pPr lvl="1"/>
            <a:r>
              <a:rPr lang="en-US" sz="2000" dirty="0"/>
              <a:t>Procurement late 2016 (Nov 2016 FC)</a:t>
            </a:r>
          </a:p>
          <a:p>
            <a:pPr lvl="1"/>
            <a:r>
              <a:rPr lang="en-US" sz="2000" dirty="0"/>
              <a:t>Looking for medium size (turnover 5-10 MEURO) suppliers in MS and Chile with track record in design and manufacturing of cleaning/stripping equipment (chemical cleaning/stripping)</a:t>
            </a:r>
          </a:p>
          <a:p>
            <a:endParaRPr lang="en-US" sz="2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term procurements </a:t>
            </a:r>
            <a:r>
              <a:rPr lang="en-US" dirty="0" smtClean="0"/>
              <a:t>(5)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59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200" dirty="0"/>
              <a:t>M1 Mirror Coating units </a:t>
            </a:r>
          </a:p>
          <a:p>
            <a:pPr lvl="1"/>
            <a:r>
              <a:rPr lang="en-US" sz="2000" dirty="0"/>
              <a:t>Coating units used to coat the M1 segments on site</a:t>
            </a:r>
          </a:p>
          <a:p>
            <a:pPr lvl="1"/>
            <a:r>
              <a:rPr lang="en-US" sz="2000" dirty="0" smtClean="0"/>
              <a:t>Procurement </a:t>
            </a:r>
            <a:r>
              <a:rPr lang="en-US" sz="2000" dirty="0"/>
              <a:t>2017 (Nov 2017 FC)</a:t>
            </a:r>
          </a:p>
          <a:p>
            <a:pPr lvl="1"/>
            <a:r>
              <a:rPr lang="en-US" sz="2000" dirty="0"/>
              <a:t>Looking for medium size (turnover 10-15 MEURO) suppliers in MS and Chile with track record in design and manufacturing of coating/vacuum thin film deposit equipment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term procurements </a:t>
            </a:r>
            <a:r>
              <a:rPr lang="en-US" dirty="0" smtClean="0"/>
              <a:t>(6)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5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/>
              <a:t>Request for Information </a:t>
            </a:r>
            <a:r>
              <a:rPr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(identify companies and gather information)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800" dirty="0" smtClean="0"/>
              <a:t>M1</a:t>
            </a:r>
            <a:r>
              <a:rPr lang="en-US" sz="1800" dirty="0"/>
              <a:t>, M2 and M3 mirror blanks </a:t>
            </a:r>
            <a:r>
              <a:rPr lang="en-US" sz="1800" dirty="0" smtClean="0"/>
              <a:t>(replies received, evaluating)</a:t>
            </a:r>
            <a:endParaRPr lang="en-US" sz="1800" dirty="0"/>
          </a:p>
          <a:p>
            <a:pPr lvl="1"/>
            <a:r>
              <a:rPr lang="en-US" sz="1800" dirty="0"/>
              <a:t>M2 and M3 cells (in preparation for August)</a:t>
            </a:r>
          </a:p>
          <a:p>
            <a:r>
              <a:rPr lang="en-US" sz="2400" dirty="0" smtClean="0"/>
              <a:t>Preliminary </a:t>
            </a:r>
            <a:r>
              <a:rPr lang="en-US" sz="2400" dirty="0"/>
              <a:t>Inquiry </a:t>
            </a:r>
            <a:r>
              <a:rPr lang="en-US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(pre-selection based on financial and tech. info)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1800" dirty="0" smtClean="0"/>
              <a:t>Edge </a:t>
            </a:r>
            <a:r>
              <a:rPr lang="en-US" sz="1800" dirty="0"/>
              <a:t>Sensors (waiting for replies)</a:t>
            </a:r>
          </a:p>
          <a:p>
            <a:pPr lvl="1"/>
            <a:r>
              <a:rPr lang="en-US" sz="1800" dirty="0"/>
              <a:t>M1 segment polishing, M2 blank </a:t>
            </a:r>
            <a:r>
              <a:rPr lang="en-US" sz="1800" dirty="0" smtClean="0"/>
              <a:t>(</a:t>
            </a:r>
            <a:r>
              <a:rPr lang="en-US" sz="1800" dirty="0"/>
              <a:t>in preparation for </a:t>
            </a:r>
            <a:r>
              <a:rPr lang="en-US" sz="1800" dirty="0" smtClean="0"/>
              <a:t>Q3)</a:t>
            </a:r>
            <a:endParaRPr lang="en-US" sz="1800" dirty="0"/>
          </a:p>
          <a:p>
            <a:r>
              <a:rPr lang="en-GB" sz="2400" dirty="0" smtClean="0"/>
              <a:t>Call </a:t>
            </a:r>
            <a:r>
              <a:rPr lang="en-GB" sz="2400" dirty="0"/>
              <a:t>for </a:t>
            </a:r>
            <a:r>
              <a:rPr lang="en-GB" sz="2400" dirty="0" smtClean="0"/>
              <a:t>tenders </a:t>
            </a:r>
            <a:r>
              <a:rPr lang="en-GB" sz="2400" dirty="0"/>
              <a:t>running</a:t>
            </a:r>
          </a:p>
          <a:p>
            <a:pPr lvl="1"/>
            <a:r>
              <a:rPr lang="en-US" sz="1800" dirty="0"/>
              <a:t>ISVV, Independent SW Validation and Verification </a:t>
            </a:r>
            <a:r>
              <a:rPr lang="en-US" sz="1800" dirty="0" smtClean="0"/>
              <a:t>Consultancy</a:t>
            </a:r>
          </a:p>
          <a:p>
            <a:pPr lvl="1"/>
            <a:r>
              <a:rPr lang="en-US" sz="1800" dirty="0"/>
              <a:t>Quality Assurance and Quality Control Consultancy Service</a:t>
            </a:r>
            <a:endParaRPr lang="en-US" sz="1800" dirty="0" smtClean="0"/>
          </a:p>
          <a:p>
            <a:pPr lvl="1"/>
            <a:r>
              <a:rPr lang="en-GB" sz="1800" dirty="0" smtClean="0"/>
              <a:t>Dome </a:t>
            </a:r>
            <a:r>
              <a:rPr lang="en-GB" sz="1800" dirty="0"/>
              <a:t>and Main Structure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1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26293" y="1131005"/>
            <a:ext cx="8315395" cy="5278663"/>
          </a:xfrm>
        </p:spPr>
        <p:txBody>
          <a:bodyPr/>
          <a:lstStyle/>
          <a:p>
            <a:r>
              <a:rPr lang="en-US" dirty="0" smtClean="0"/>
              <a:t>Business opportunity</a:t>
            </a:r>
          </a:p>
          <a:p>
            <a:r>
              <a:rPr lang="en-US" dirty="0" smtClean="0"/>
              <a:t>Publicity: you get the change to contribute to the build of very complex machines with high potential</a:t>
            </a:r>
          </a:p>
          <a:p>
            <a:r>
              <a:rPr lang="en-US" dirty="0" smtClean="0"/>
              <a:t>It can provide you the opportunity for free R&amp;D</a:t>
            </a:r>
          </a:p>
          <a:p>
            <a:r>
              <a:rPr lang="en-US" dirty="0" smtClean="0"/>
              <a:t>Potential spin offs of the developments made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it for you?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3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 off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  <p:pic>
        <p:nvPicPr>
          <p:cNvPr id="5" name="Immagine 2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1170914"/>
            <a:ext cx="8210291" cy="5476139"/>
          </a:xfrm>
          <a:prstGeom prst="rect">
            <a:avLst/>
          </a:prstGeom>
        </p:spPr>
      </p:pic>
      <p:pic>
        <p:nvPicPr>
          <p:cNvPr id="6" name="Immagin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" b="13092"/>
          <a:stretch/>
        </p:blipFill>
        <p:spPr>
          <a:xfrm>
            <a:off x="274142" y="1044418"/>
            <a:ext cx="8585469" cy="5567285"/>
          </a:xfrm>
          <a:prstGeom prst="rect">
            <a:avLst/>
          </a:prstGeom>
        </p:spPr>
      </p:pic>
      <p:pic>
        <p:nvPicPr>
          <p:cNvPr id="7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1894" y="-442635"/>
            <a:ext cx="5564920" cy="8614455"/>
          </a:xfrm>
          <a:prstGeom prst="rect">
            <a:avLst/>
          </a:prstGeom>
        </p:spPr>
      </p:pic>
      <p:pic>
        <p:nvPicPr>
          <p:cNvPr id="9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5" y="1008966"/>
            <a:ext cx="8884467" cy="596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 descr="E-E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83883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Questions?</a:t>
            </a:r>
          </a:p>
        </p:txBody>
      </p:sp>
      <p:sp>
        <p:nvSpPr>
          <p:cNvPr id="32773" name="Content Placeholder 5"/>
          <p:cNvSpPr>
            <a:spLocks noGrp="1"/>
          </p:cNvSpPr>
          <p:nvPr>
            <p:ph idx="4294967295"/>
          </p:nvPr>
        </p:nvSpPr>
        <p:spPr>
          <a:xfrm>
            <a:off x="827088" y="1125538"/>
            <a:ext cx="8316912" cy="5172075"/>
          </a:xfrm>
          <a:prstGeom prst="rect">
            <a:avLst/>
          </a:prstGeom>
        </p:spPr>
        <p:txBody>
          <a:bodyPr/>
          <a:lstStyle/>
          <a:p>
            <a:pPr algn="ctr">
              <a:buFont typeface="Monotype Sorts" charset="2"/>
              <a:buNone/>
            </a:pPr>
            <a:endParaRPr lang="en-US" altLang="en-US" smtClean="0"/>
          </a:p>
          <a:p>
            <a:pPr algn="ctr">
              <a:buFont typeface="Monotype Sorts" charset="2"/>
              <a:buNone/>
            </a:pPr>
            <a:endParaRPr lang="en-US" altLang="en-US" smtClean="0"/>
          </a:p>
          <a:p>
            <a:pPr algn="ctr">
              <a:buFont typeface="Monotype Sorts" charset="2"/>
              <a:buNone/>
            </a:pPr>
            <a:endParaRPr lang="en-US" altLang="en-US" smtClean="0"/>
          </a:p>
          <a:p>
            <a:pPr algn="ctr">
              <a:buFont typeface="Monotype Sorts" charset="2"/>
              <a:buNone/>
            </a:pPr>
            <a:endParaRPr lang="en-US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MS PGothic" panose="020B0600070205080204" pitchFamily="34" charset="-128"/>
              </a:rPr>
              <a:t>Contracts awarded worldwide over the </a:t>
            </a:r>
            <a:r>
              <a:rPr lang="en-US" altLang="en-US" dirty="0" smtClean="0">
                <a:ea typeface="MS PGothic" panose="020B0600070205080204" pitchFamily="34" charset="-128"/>
              </a:rPr>
              <a:t>period  </a:t>
            </a:r>
            <a:r>
              <a:rPr lang="en-US" altLang="en-US" dirty="0">
                <a:ea typeface="MS PGothic" panose="020B0600070205080204" pitchFamily="34" charset="-128"/>
              </a:rPr>
              <a:t>2005 - 2014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932363" y="5805488"/>
            <a:ext cx="381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0000"/>
              <a:buFont typeface="Monotype Sorts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 dirty="0"/>
              <a:t>Total Contracts 10 years: 996 Million EUR</a:t>
            </a:r>
          </a:p>
        </p:txBody>
      </p:sp>
      <p:graphicFrame>
        <p:nvGraphicFramePr>
          <p:cNvPr id="6" name="Chart 7"/>
          <p:cNvGraphicFramePr>
            <a:graphicFrameLocks/>
          </p:cNvGraphicFramePr>
          <p:nvPr/>
        </p:nvGraphicFramePr>
        <p:xfrm>
          <a:off x="1492250" y="1104900"/>
          <a:ext cx="7018338" cy="465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Chart" r:id="rId4" imgW="7029297" imgH="4657748" progId="Excel.Chart.8">
                  <p:embed/>
                </p:oleObj>
              </mc:Choice>
              <mc:Fallback>
                <p:oleObj name="Chart" r:id="rId4" imgW="7029297" imgH="46577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1104900"/>
                        <a:ext cx="7018338" cy="465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9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ea typeface="MS PGothic" panose="020B0600070205080204" pitchFamily="34" charset="-128"/>
              </a:rPr>
              <a:t>Contracts awarded within ESO Member States </a:t>
            </a:r>
            <a:r>
              <a:rPr lang="en-US" altLang="en-US" sz="3200" dirty="0" smtClean="0">
                <a:ea typeface="MS PGothic" panose="020B0600070205080204" pitchFamily="34" charset="-128"/>
              </a:rPr>
              <a:t>over </a:t>
            </a:r>
            <a:r>
              <a:rPr lang="en-US" altLang="en-US" sz="3200" dirty="0">
                <a:ea typeface="MS PGothic" panose="020B0600070205080204" pitchFamily="34" charset="-128"/>
              </a:rPr>
              <a:t>the period 2005 - 2014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208088" y="1077913"/>
            <a:ext cx="316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0000"/>
              <a:buFont typeface="Monotype Sorts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/>
              <a:t>Cumulative values, per </a:t>
            </a:r>
            <a:r>
              <a:rPr lang="ja-JP" altLang="en-US" sz="1400" b="1" i="0">
                <a:ea typeface="MS PGothic" panose="020B0600070205080204" pitchFamily="34" charset="-128"/>
              </a:rPr>
              <a:t>“</a:t>
            </a:r>
            <a:r>
              <a:rPr lang="en-US" altLang="ja-JP" sz="1400" b="1" i="0">
                <a:ea typeface="MS PGothic" panose="020B0600070205080204" pitchFamily="34" charset="-128"/>
              </a:rPr>
              <a:t>project</a:t>
            </a:r>
            <a:r>
              <a:rPr lang="ja-JP" altLang="en-US" sz="1400" b="1" i="0">
                <a:ea typeface="MS PGothic" panose="020B0600070205080204" pitchFamily="34" charset="-128"/>
              </a:rPr>
              <a:t>”</a:t>
            </a:r>
            <a:endParaRPr lang="en-US" altLang="en-US" sz="1400" b="1" i="0"/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5076825" y="5805488"/>
            <a:ext cx="3887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0000"/>
              <a:buFont typeface="Monotype Sorts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/>
              <a:t>Total Contracts 10 years, 611 Million EUR</a:t>
            </a:r>
          </a:p>
        </p:txBody>
      </p:sp>
      <p:pic>
        <p:nvPicPr>
          <p:cNvPr id="8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39888"/>
            <a:ext cx="65786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8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MS PGothic" panose="020B0600070205080204" pitchFamily="34" charset="-128"/>
              </a:rPr>
              <a:t>Number of contracts awarded </a:t>
            </a:r>
            <a:br>
              <a:rPr lang="en-US" altLang="en-US" dirty="0">
                <a:ea typeface="MS PGothic" panose="020B0600070205080204" pitchFamily="34" charset="-128"/>
              </a:rPr>
            </a:br>
            <a:r>
              <a:rPr lang="en-US" altLang="en-US" dirty="0">
                <a:ea typeface="MS PGothic" panose="020B0600070205080204" pitchFamily="34" charset="-128"/>
              </a:rPr>
              <a:t>over the period 2005 - 2014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1042988" y="1196975"/>
            <a:ext cx="3744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90000"/>
              <a:buFont typeface="Monotype Sorts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66FF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/>
              <a:t>Number of contracts, for different price ranges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1403648" y="1700808"/>
          <a:ext cx="756084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97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en-US" b="1" u="sng" dirty="0" smtClean="0">
                <a:ea typeface="MS PGothic" panose="020B0600070205080204" pitchFamily="34" charset="-128"/>
              </a:rPr>
              <a:t>Overall </a:t>
            </a:r>
            <a:r>
              <a:rPr lang="en-US" altLang="en-US" b="1" u="sng" dirty="0">
                <a:ea typeface="MS PGothic" panose="020B0600070205080204" pitchFamily="34" charset="-128"/>
              </a:rPr>
              <a:t>objective</a:t>
            </a:r>
            <a:r>
              <a:rPr lang="en-US" altLang="en-US" dirty="0">
                <a:ea typeface="MS PGothic" panose="020B0600070205080204" pitchFamily="34" charset="-128"/>
              </a:rPr>
              <a:t>: technical excellence at an affordable cost.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en-US" dirty="0">
                <a:ea typeface="MS PGothic" panose="020B0600070205080204" pitchFamily="34" charset="-128"/>
              </a:rPr>
              <a:t>In accordance with key principles for Public Procurement: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ea typeface="MS PGothic" panose="020B0600070205080204" pitchFamily="34" charset="-128"/>
              </a:rPr>
              <a:t>Non-discrimination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ea typeface="MS PGothic" panose="020B0600070205080204" pitchFamily="34" charset="-128"/>
              </a:rPr>
              <a:t>Transparency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ea typeface="MS PGothic" panose="020B0600070205080204" pitchFamily="34" charset="-128"/>
              </a:rPr>
              <a:t>Accountability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ea typeface="MS PGothic" panose="020B0600070205080204" pitchFamily="34" charset="-128"/>
              </a:rPr>
              <a:t>Fairness, economy and efficiency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Procurement Policy (</a:t>
            </a:r>
            <a:r>
              <a:rPr lang="en-US" altLang="en-US" dirty="0" smtClean="0">
                <a:ea typeface="MS PGothic" panose="020B0600070205080204" pitchFamily="34" charset="-128"/>
              </a:rPr>
              <a:t>1/2)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9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>
                <a:ea typeface="MS PGothic" panose="020B0600070205080204" pitchFamily="34" charset="-128"/>
              </a:rPr>
              <a:t>Procurement Policy (2/2)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827088" y="1063625"/>
            <a:ext cx="8316912" cy="5173663"/>
          </a:xfrm>
          <a:prstGeom prst="rect">
            <a:avLst/>
          </a:prstGeom>
        </p:spPr>
        <p:txBody>
          <a:bodyPr/>
          <a:lstStyle/>
          <a:p>
            <a:pPr marL="457200" lvl="1" indent="-457200" eaLnBrk="1" hangingPunct="1">
              <a:buClr>
                <a:srgbClr val="FF000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sz="2800" dirty="0" smtClean="0">
                <a:ea typeface="MS PGothic" pitchFamily="34" charset="-128"/>
                <a:cs typeface="+mn-cs"/>
              </a:rPr>
              <a:t>Requirements from ESO Financial Rules and Regulations:</a:t>
            </a:r>
          </a:p>
          <a:p>
            <a:pPr lvl="2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Competitive Tendering;</a:t>
            </a:r>
          </a:p>
          <a:p>
            <a:pPr lvl="2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Within ESO Member States;</a:t>
            </a:r>
          </a:p>
          <a:p>
            <a:pPr lvl="2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Contracts awarded to the lowest priced technically and managerial compliant tender;</a:t>
            </a:r>
          </a:p>
          <a:p>
            <a:pPr lvl="2" eaLnBrk="1" hangingPunct="1">
              <a:defRPr/>
            </a:pPr>
            <a:r>
              <a:rPr lang="en-US" sz="2400" dirty="0" smtClean="0">
                <a:ea typeface="MS PGothic" pitchFamily="34" charset="-128"/>
              </a:rPr>
              <a:t>Fair distribution of the contracts among the ESO Member States</a:t>
            </a:r>
            <a:r>
              <a:rPr lang="en-US" dirty="0" smtClean="0">
                <a:ea typeface="MS PGothic" pitchFamily="34" charset="-128"/>
              </a:rPr>
              <a:t>.</a:t>
            </a:r>
          </a:p>
          <a:p>
            <a:pPr marL="457200" lvl="1" indent="-457200" eaLnBrk="1" hangingPunct="1">
              <a:buClr>
                <a:srgbClr val="FF0000"/>
              </a:buClr>
              <a:buSzPct val="90000"/>
              <a:buFont typeface="Wingdings" panose="05000000000000000000" pitchFamily="2" charset="2"/>
              <a:buChar char="n"/>
              <a:defRPr/>
            </a:pPr>
            <a:r>
              <a:rPr lang="en-US" sz="2800" dirty="0" smtClean="0">
                <a:ea typeface="MS PGothic" pitchFamily="34" charset="-128"/>
                <a:cs typeface="+mn-cs"/>
              </a:rPr>
              <a:t>Implemented through the ESO internal Procurement and Sales procedures.</a:t>
            </a:r>
          </a:p>
          <a:p>
            <a:pPr>
              <a:buFont typeface="Monotype Sorts"/>
              <a:buNone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3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en-US" dirty="0">
                <a:ea typeface="MS PGothic" panose="020B0600070205080204" pitchFamily="34" charset="-128"/>
              </a:rPr>
              <a:t>ESO selects the recipients of its procurement actions from:</a:t>
            </a:r>
          </a:p>
          <a:p>
            <a:pPr lvl="1"/>
            <a:r>
              <a:rPr lang="en-US" altLang="en-US" dirty="0">
                <a:ea typeface="MS PGothic" panose="020B0600070205080204" pitchFamily="34" charset="-128"/>
              </a:rPr>
              <a:t>Its database (categories), plus its staff</a:t>
            </a:r>
            <a:r>
              <a:rPr lang="ja-JP" altLang="en-US" dirty="0">
                <a:ea typeface="MS PGothic" panose="020B0600070205080204" pitchFamily="34" charset="-128"/>
              </a:rPr>
              <a:t>’</a:t>
            </a:r>
            <a:r>
              <a:rPr lang="en-US" altLang="ja-JP" dirty="0">
                <a:ea typeface="MS PGothic" panose="020B0600070205080204" pitchFamily="34" charset="-128"/>
              </a:rPr>
              <a:t>s own knowledge;</a:t>
            </a:r>
          </a:p>
          <a:p>
            <a:pPr lvl="1"/>
            <a:r>
              <a:rPr lang="en-US" altLang="en-US" dirty="0">
                <a:ea typeface="MS PGothic" panose="020B0600070205080204" pitchFamily="34" charset="-128"/>
              </a:rPr>
              <a:t>Suggestions received from ESO Member States;</a:t>
            </a:r>
          </a:p>
          <a:p>
            <a:pPr lvl="1"/>
            <a:r>
              <a:rPr lang="en-US" altLang="en-US" dirty="0">
                <a:ea typeface="MS PGothic" panose="020B0600070205080204" pitchFamily="34" charset="-128"/>
              </a:rPr>
              <a:t>Interest expressed by companies:</a:t>
            </a:r>
          </a:p>
          <a:p>
            <a:pPr lvl="2"/>
            <a:r>
              <a:rPr lang="en-US" altLang="en-US" dirty="0">
                <a:ea typeface="MS PGothic" panose="020B0600070205080204" pitchFamily="34" charset="-128"/>
              </a:rPr>
              <a:t>In relation to forthcoming procurements announced on the ESO web page;</a:t>
            </a:r>
          </a:p>
          <a:p>
            <a:pPr lvl="2"/>
            <a:r>
              <a:rPr lang="en-US" altLang="en-US" dirty="0">
                <a:ea typeface="MS PGothic" panose="020B0600070205080204" pitchFamily="34" charset="-128"/>
              </a:rPr>
              <a:t>Generically.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en-US" dirty="0">
                <a:ea typeface="MS PGothic" panose="020B0600070205080204" pitchFamily="34" charset="-128"/>
              </a:rPr>
              <a:t>ESO gives great importance to the quality of its tenders, and expects the same from the bidders:  </a:t>
            </a:r>
            <a:r>
              <a:rPr lang="ja-JP" altLang="en-US" dirty="0">
                <a:ea typeface="MS PGothic" panose="020B0600070205080204" pitchFamily="34" charset="-128"/>
              </a:rPr>
              <a:t>“</a:t>
            </a:r>
            <a:r>
              <a:rPr lang="en-US" altLang="ja-JP" dirty="0">
                <a:ea typeface="MS PGothic" panose="020B0600070205080204" pitchFamily="34" charset="-128"/>
              </a:rPr>
              <a:t>one shot only</a:t>
            </a:r>
            <a:r>
              <a:rPr lang="ja-JP" altLang="en-US" dirty="0">
                <a:ea typeface="MS PGothic" panose="020B0600070205080204" pitchFamily="34" charset="-128"/>
              </a:rPr>
              <a:t>”</a:t>
            </a:r>
            <a:r>
              <a:rPr lang="en-US" altLang="ja-JP" dirty="0">
                <a:ea typeface="MS PGothic" panose="020B0600070205080204" pitchFamily="34" charset="-128"/>
              </a:rPr>
              <a:t>, no room for improving a tender after its submission.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Procurement Process </a:t>
            </a:r>
            <a:r>
              <a:rPr lang="en-US" altLang="en-US" sz="3200" dirty="0">
                <a:ea typeface="MS PGothic" panose="020B0600070205080204" pitchFamily="34" charset="-128"/>
              </a:rPr>
              <a:t>(1/3)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6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en-US" dirty="0">
                <a:ea typeface="MS PGothic" panose="020B0600070205080204" pitchFamily="34" charset="-128"/>
              </a:rPr>
              <a:t>Evaluation of the managerial/technical evaluation of tenders performed without knowledge of the price(s);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en-US" dirty="0">
                <a:ea typeface="MS PGothic" panose="020B0600070205080204" pitchFamily="34" charset="-128"/>
              </a:rPr>
              <a:t>Lowest priced compliant tender is awarded the order/ contract;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en-US" dirty="0">
                <a:ea typeface="MS PGothic" panose="020B0600070205080204" pitchFamily="34" charset="-128"/>
              </a:rPr>
              <a:t>For each procurement above 150K EUR, an internal committee is constituted to follow through the evaluation and adjudication process.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en-US" dirty="0">
                <a:ea typeface="MS PGothic" panose="020B0600070205080204" pitchFamily="34" charset="-128"/>
              </a:rPr>
              <a:t>Contracts/ Purchase Orders are regulated by ESO</a:t>
            </a:r>
            <a:r>
              <a:rPr lang="ja-JP" altLang="en-US" dirty="0">
                <a:ea typeface="MS PGothic" panose="020B0600070205080204" pitchFamily="34" charset="-128"/>
              </a:rPr>
              <a:t>’</a:t>
            </a:r>
            <a:r>
              <a:rPr lang="en-US" altLang="ja-JP" dirty="0">
                <a:ea typeface="MS PGothic" panose="020B0600070205080204" pitchFamily="34" charset="-128"/>
              </a:rPr>
              <a:t>s own set of contractual conditions (</a:t>
            </a:r>
            <a:r>
              <a:rPr lang="en-US" altLang="ja-JP" sz="1800" dirty="0">
                <a:ea typeface="MS PGothic" panose="020B0600070205080204" pitchFamily="34" charset="-128"/>
              </a:rPr>
              <a:t>including recourse to private arbitration in case of disputes</a:t>
            </a:r>
            <a:r>
              <a:rPr lang="en-US" altLang="ja-JP" sz="1800" dirty="0" smtClean="0">
                <a:ea typeface="MS PGothic" panose="020B0600070205080204" pitchFamily="34" charset="-128"/>
              </a:rPr>
              <a:t>).</a:t>
            </a:r>
            <a:endParaRPr lang="en-US" altLang="ja-JP" dirty="0">
              <a:ea typeface="MS PGothic" panose="020B0600070205080204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MS PGothic" panose="020B0600070205080204" pitchFamily="34" charset="-128"/>
              </a:rPr>
              <a:t>Procurement Process </a:t>
            </a:r>
            <a:r>
              <a:rPr lang="en-US" altLang="en-US" sz="3200" dirty="0">
                <a:ea typeface="MS PGothic" panose="020B0600070205080204" pitchFamily="34" charset="-128"/>
              </a:rPr>
              <a:t>(2/3)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Industry day Poland 3 July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3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ESO">
      <a:dk1>
        <a:srgbClr val="000000"/>
      </a:dk1>
      <a:lt1>
        <a:sysClr val="window" lastClr="FFFFFF"/>
      </a:lt1>
      <a:dk2>
        <a:srgbClr val="1F6CB4"/>
      </a:dk2>
      <a:lt2>
        <a:srgbClr val="EEECE1"/>
      </a:lt2>
      <a:accent1>
        <a:srgbClr val="3A6CB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" id="{C24FFE06-F5BE-49A6-9D76-E34E12DE0B07}" vid="{5DF010B8-6673-43B6-990E-882798CB54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O">
    <a:dk1>
      <a:srgbClr val="000000"/>
    </a:dk1>
    <a:lt1>
      <a:sysClr val="window" lastClr="FFFFFF"/>
    </a:lt1>
    <a:dk2>
      <a:srgbClr val="1F6CB4"/>
    </a:dk2>
    <a:lt2>
      <a:srgbClr val="EEECE1"/>
    </a:lt2>
    <a:accent1>
      <a:srgbClr val="3A6CB4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6D2408B93DF40BA108CD2988DD55F" ma:contentTypeVersion="2" ma:contentTypeDescription="Create a new document." ma:contentTypeScope="" ma:versionID="0df1f75800124b8710582673894150d0">
  <xsd:schema xmlns:xsd="http://www.w3.org/2001/XMLSchema" xmlns:xs="http://www.w3.org/2001/XMLSchema" xmlns:p="http://schemas.microsoft.com/office/2006/metadata/properties" xmlns:ns3="fe6bf98e-3663-4d33-9299-74b2d3a86f36" targetNamespace="http://schemas.microsoft.com/office/2006/metadata/properties" ma:root="true" ma:fieldsID="264aebd59b55cf4b0c486b778e6c0fc7" ns3:_="">
    <xsd:import namespace="fe6bf98e-3663-4d33-9299-74b2d3a86f3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6bf98e-3663-4d33-9299-74b2d3a86f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2AD29B-D4DB-4F39-98CD-A659600F68C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fe6bf98e-3663-4d33-9299-74b2d3a86f3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DDB58B-840D-4625-8126-FFD9D3F77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8482DC-F63D-4F72-99C2-7E2EDBBEE2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6bf98e-3663-4d33-9299-74b2d3a86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1773</Words>
  <Application>Microsoft Office PowerPoint</Application>
  <PresentationFormat>On-screen Show (4:3)</PresentationFormat>
  <Paragraphs>220</Paragraphs>
  <Slides>29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ＭＳ Ｐゴシック</vt:lpstr>
      <vt:lpstr>ＭＳ Ｐゴシック</vt:lpstr>
      <vt:lpstr>Arial</vt:lpstr>
      <vt:lpstr>Calibri</vt:lpstr>
      <vt:lpstr>HelveticaNeueLT Com 45 Lt</vt:lpstr>
      <vt:lpstr>Monotype Sorts</vt:lpstr>
      <vt:lpstr>Wingdings</vt:lpstr>
      <vt:lpstr>Default Theme</vt:lpstr>
      <vt:lpstr>Chart</vt:lpstr>
      <vt:lpstr> Procurement @ ESO  </vt:lpstr>
      <vt:lpstr>Topics Addressed</vt:lpstr>
      <vt:lpstr>Contracts awarded worldwide over the period  2005 - 2014</vt:lpstr>
      <vt:lpstr>Contracts awarded within ESO Member States over the period 2005 - 2014</vt:lpstr>
      <vt:lpstr>Number of contracts awarded  over the period 2005 - 2014</vt:lpstr>
      <vt:lpstr>Procurement Policy (1/2)</vt:lpstr>
      <vt:lpstr>Procurement Policy (2/2)</vt:lpstr>
      <vt:lpstr>Procurement Process (1/3)</vt:lpstr>
      <vt:lpstr>Procurement Process (2/3)</vt:lpstr>
      <vt:lpstr>Procurement Process (3/3)</vt:lpstr>
      <vt:lpstr>Procurement Vehicles (1/3)</vt:lpstr>
      <vt:lpstr>Procurement Vehicles (2/3)</vt:lpstr>
      <vt:lpstr>Procurement Vehicles (3/3)</vt:lpstr>
      <vt:lpstr>Selective Tendering</vt:lpstr>
      <vt:lpstr>Your Submission to ESO</vt:lpstr>
      <vt:lpstr>Collaborations with Institutes</vt:lpstr>
      <vt:lpstr>Industrial return</vt:lpstr>
      <vt:lpstr>E-ELT procurement strategy</vt:lpstr>
      <vt:lpstr>E-ELT where does the money go?</vt:lpstr>
      <vt:lpstr>Near term procurements (1)</vt:lpstr>
      <vt:lpstr>Near term procurements (2)</vt:lpstr>
      <vt:lpstr>Near term procurements (3)</vt:lpstr>
      <vt:lpstr>Near term procurements (4)</vt:lpstr>
      <vt:lpstr>Near term procurements (5)</vt:lpstr>
      <vt:lpstr>Near term procurements (6)</vt:lpstr>
      <vt:lpstr>PowerPoint Presentation</vt:lpstr>
      <vt:lpstr>What is in it for you?</vt:lpstr>
      <vt:lpstr>Spin off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Arnout Tromp</dc:creator>
  <cp:lastModifiedBy>Arnout Tromp</cp:lastModifiedBy>
  <cp:revision>41</cp:revision>
  <dcterms:created xsi:type="dcterms:W3CDTF">2015-03-23T09:42:21Z</dcterms:created>
  <dcterms:modified xsi:type="dcterms:W3CDTF">2015-07-02T13:24:07Z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0x010100CB16D2408B93DF40BA108CD2988DD55F</vt:lpwstr>
  </property>
</Properties>
</file>